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 id="2147483687" r:id="rId4"/>
    <p:sldMasterId id="2147483713" r:id="rId5"/>
  </p:sldMasterIdLst>
  <p:notesMasterIdLst>
    <p:notesMasterId r:id="rId27"/>
  </p:notesMasterIdLst>
  <p:sldIdLst>
    <p:sldId id="256" r:id="rId6"/>
    <p:sldId id="257" r:id="rId7"/>
    <p:sldId id="258" r:id="rId8"/>
    <p:sldId id="259" r:id="rId9"/>
    <p:sldId id="266" r:id="rId10"/>
    <p:sldId id="267" r:id="rId11"/>
    <p:sldId id="260" r:id="rId12"/>
    <p:sldId id="276" r:id="rId13"/>
    <p:sldId id="282" r:id="rId14"/>
    <p:sldId id="277" r:id="rId15"/>
    <p:sldId id="278" r:id="rId16"/>
    <p:sldId id="271" r:id="rId17"/>
    <p:sldId id="263" r:id="rId18"/>
    <p:sldId id="280" r:id="rId19"/>
    <p:sldId id="262" r:id="rId20"/>
    <p:sldId id="279" r:id="rId21"/>
    <p:sldId id="281" r:id="rId22"/>
    <p:sldId id="272" r:id="rId23"/>
    <p:sldId id="283" r:id="rId24"/>
    <p:sldId id="284" r:id="rId25"/>
    <p:sldId id="275" r:id="rId26"/>
  </p:sldIdLst>
  <p:sldSz cx="12192000" cy="6858000"/>
  <p:notesSz cx="6858000" cy="9144000"/>
  <p:embeddedFontLst>
    <p:embeddedFont>
      <p:font typeface="Microsoft Yahei" panose="020B0503020204020204" pitchFamily="34" charset="-122"/>
      <p:regular r:id="rId28"/>
      <p:bold r:id="rId29"/>
    </p:embeddedFont>
    <p:embeddedFont>
      <p:font typeface="Calibri" panose="020F0502020204030204" pitchFamily="3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jAlzQD2AynrOs3sT8SbG3++7P8K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k to" initials="Bt" lastIdx="1" clrIdx="0">
    <p:extLst>
      <p:ext uri="{19B8F6BF-5375-455C-9EA6-DF929625EA0E}">
        <p15:presenceInfo xmlns:p15="http://schemas.microsoft.com/office/powerpoint/2012/main" userId="82eccdc808cd2d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7A2F4E-4720-441C-B768-3D7BC7944344}">
  <a:tblStyle styleId="{937A2F4E-4720-441C-B768-3D7BC794434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7E7"/>
          </a:solidFill>
        </a:fill>
      </a:tcStyle>
    </a:wholeTbl>
    <a:band1H>
      <a:tcTxStyle/>
      <a:tcStyle>
        <a:tcBdr/>
        <a:fill>
          <a:solidFill>
            <a:srgbClr val="FFCCCC"/>
          </a:solidFill>
        </a:fill>
      </a:tcStyle>
    </a:band1H>
    <a:band2H>
      <a:tcTxStyle/>
      <a:tcStyle>
        <a:tcBdr/>
      </a:tcStyle>
    </a:band2H>
    <a:band1V>
      <a:tcTxStyle/>
      <a:tcStyle>
        <a:tcBdr/>
        <a:fill>
          <a:solidFill>
            <a:srgbClr val="FFCC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6.fntdata"/><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372840" cy="502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399200" y="0"/>
            <a:ext cx="3372840" cy="502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555480"/>
            <a:ext cx="3372840" cy="50256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p1: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61" name="Google Shape;461;p1: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a:ea typeface="Times New Roman"/>
                <a:cs typeface="Times New Roman"/>
                <a:sym typeface="Times New Roman"/>
              </a:rPr>
              <a:t>1</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9" name="Google Shape;569;p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570" name="Google Shape;570;p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10</a:t>
            </a:fld>
            <a:endParaRPr sz="1200" b="0" strike="noStrik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95226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9" name="Google Shape;569;p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570" name="Google Shape;570;p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11</a:t>
            </a:fld>
            <a:endParaRPr sz="1200" b="0" strike="noStrik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09814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4" name="Google Shape;834;p16: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835" name="Google Shape;835;p16: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12</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1" name="Google Shape;631;p8: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632" name="Google Shape;632;p8: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13</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1" name="Google Shape;631;p8: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632" name="Google Shape;632;p8: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14</a:t>
            </a:fld>
            <a:endParaRPr sz="1200" b="0" strike="noStrik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79518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dk1"/>
              </a:buClr>
              <a:buSzPts val="1200"/>
              <a:buFont typeface="Arial"/>
              <a:buAutoNum type="arabicPeriod"/>
            </a:pPr>
            <a:r>
              <a:rPr lang="en-US"/>
              <a:t>Mvc</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mô hình MVC giúp tách biệt 3 tầng trong mô hình lập trình web, vì vậy giúp tối ưu ứng dụng, dễ dàng thêm mới và chỉnh sửa code hoặc giao diện.</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Model (dữ liệu), View (giao diện) và Controller (bộ điều khiển).</a:t>
            </a: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Model: ở phần trước mình đã nhắc lại cho các bạn về 3 tầng trong mô hình</a:t>
            </a:r>
            <a:endParaRPr sz="1200" i="1">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View: là tầng giao diện, hiển thị dữ liệu được truy xuất từ tầng model</a:t>
            </a:r>
            <a:endParaRPr sz="1200" i="0">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Cơ chế hoạt động</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endParaRPr/>
          </a:p>
          <a:p>
            <a:pPr marL="228600" lvl="0" indent="-228600" algn="l" rtl="0">
              <a:spcBef>
                <a:spcPts val="0"/>
              </a:spcBef>
              <a:spcAft>
                <a:spcPts val="0"/>
              </a:spcAft>
              <a:buClr>
                <a:schemeClr val="dk1"/>
              </a:buClr>
              <a:buSzPts val="1200"/>
              <a:buFont typeface="Arial"/>
              <a:buAutoNum type="arabicPeriod"/>
            </a:pPr>
            <a:r>
              <a:rPr lang="en-US"/>
              <a:t>Microsoft sql server</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228600" lvl="0" indent="-152400" algn="l" rtl="0">
              <a:spcBef>
                <a:spcPts val="0"/>
              </a:spcBef>
              <a:spcAft>
                <a:spcPts val="0"/>
              </a:spcAft>
              <a:buClr>
                <a:schemeClr val="dk1"/>
              </a:buClr>
              <a:buSzPts val="1200"/>
              <a:buFont typeface="Arial"/>
              <a:buNone/>
            </a:pPr>
            <a:endParaRPr/>
          </a:p>
        </p:txBody>
      </p:sp>
      <p:sp>
        <p:nvSpPr>
          <p:cNvPr id="622" name="Google Shape;622;p7: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a:ea typeface="Times New Roman"/>
                <a:cs typeface="Times New Roman"/>
                <a:sym typeface="Times New Roman"/>
              </a:rPr>
              <a:t>15</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dk1"/>
              </a:buClr>
              <a:buSzPts val="1200"/>
              <a:buFont typeface="Arial"/>
              <a:buAutoNum type="arabicPeriod"/>
            </a:pPr>
            <a:r>
              <a:rPr lang="en-US"/>
              <a:t>Mvc</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mô hình MVC giúp tách biệt 3 tầng trong mô hình lập trình web, vì vậy giúp tối ưu ứng dụng, dễ dàng thêm mới và chỉnh sửa code hoặc giao diện.</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Model (dữ liệu), View (giao diện) và Controller (bộ điều khiển).</a:t>
            </a: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Model: ở phần trước mình đã nhắc lại cho các bạn về 3 tầng trong mô hình</a:t>
            </a:r>
            <a:endParaRPr sz="1200" i="1">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View: là tầng giao diện, hiển thị dữ liệu được truy xuất từ tầng model</a:t>
            </a:r>
            <a:endParaRPr sz="1200" i="0">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Cơ chế hoạt động</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endParaRPr/>
          </a:p>
          <a:p>
            <a:pPr marL="228600" lvl="0" indent="-228600" algn="l" rtl="0">
              <a:spcBef>
                <a:spcPts val="0"/>
              </a:spcBef>
              <a:spcAft>
                <a:spcPts val="0"/>
              </a:spcAft>
              <a:buClr>
                <a:schemeClr val="dk1"/>
              </a:buClr>
              <a:buSzPts val="1200"/>
              <a:buFont typeface="Arial"/>
              <a:buAutoNum type="arabicPeriod"/>
            </a:pPr>
            <a:r>
              <a:rPr lang="en-US"/>
              <a:t>Microsoft sql server</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228600" lvl="0" indent="-152400" algn="l" rtl="0">
              <a:spcBef>
                <a:spcPts val="0"/>
              </a:spcBef>
              <a:spcAft>
                <a:spcPts val="0"/>
              </a:spcAft>
              <a:buClr>
                <a:schemeClr val="dk1"/>
              </a:buClr>
              <a:buSzPts val="1200"/>
              <a:buFont typeface="Arial"/>
              <a:buNone/>
            </a:pPr>
            <a:endParaRPr/>
          </a:p>
        </p:txBody>
      </p:sp>
      <p:sp>
        <p:nvSpPr>
          <p:cNvPr id="622" name="Google Shape;622;p7: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a:ea typeface="Times New Roman"/>
                <a:cs typeface="Times New Roman"/>
                <a:sym typeface="Times New Roman"/>
              </a:rPr>
              <a:t>16</a:t>
            </a:fld>
            <a:endParaRPr sz="1400" b="0" strike="noStrike">
              <a:latin typeface="Times New Roman"/>
              <a:ea typeface="Times New Roman"/>
              <a:cs typeface="Times New Roman"/>
              <a:sym typeface="Times New Roman"/>
            </a:endParaRPr>
          </a:p>
        </p:txBody>
      </p:sp>
    </p:spTree>
    <p:extLst>
      <p:ext uri="{BB962C8B-B14F-4D97-AF65-F5344CB8AC3E}">
        <p14:creationId xmlns:p14="http://schemas.microsoft.com/office/powerpoint/2010/main" val="102052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dk1"/>
              </a:buClr>
              <a:buSzPts val="1200"/>
              <a:buFont typeface="Arial"/>
              <a:buAutoNum type="arabicPeriod"/>
            </a:pPr>
            <a:r>
              <a:rPr lang="en-US"/>
              <a:t>Mvc</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mô hình MVC giúp tách biệt 3 tầng trong mô hình lập trình web, vì vậy giúp tối ưu ứng dụng, dễ dàng thêm mới và chỉnh sửa code hoặc giao diện.</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Model (dữ liệu), View (giao diện) và Controller (bộ điều khiển).</a:t>
            </a: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Model: ở phần trước mình đã nhắc lại cho các bạn về 3 tầng trong mô hình</a:t>
            </a:r>
            <a:endParaRPr sz="1200" i="1">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View: là tầng giao diện, hiển thị dữ liệu được truy xuất từ tầng model</a:t>
            </a:r>
            <a:endParaRPr sz="1200" i="0">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Cơ chế hoạt động</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endParaRPr/>
          </a:p>
          <a:p>
            <a:pPr marL="228600" lvl="0" indent="-228600" algn="l" rtl="0">
              <a:spcBef>
                <a:spcPts val="0"/>
              </a:spcBef>
              <a:spcAft>
                <a:spcPts val="0"/>
              </a:spcAft>
              <a:buClr>
                <a:schemeClr val="dk1"/>
              </a:buClr>
              <a:buSzPts val="1200"/>
              <a:buFont typeface="Arial"/>
              <a:buAutoNum type="arabicPeriod"/>
            </a:pPr>
            <a:r>
              <a:rPr lang="en-US"/>
              <a:t>Microsoft sql server</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228600" lvl="0" indent="-152400" algn="l" rtl="0">
              <a:spcBef>
                <a:spcPts val="0"/>
              </a:spcBef>
              <a:spcAft>
                <a:spcPts val="0"/>
              </a:spcAft>
              <a:buClr>
                <a:schemeClr val="dk1"/>
              </a:buClr>
              <a:buSzPts val="1200"/>
              <a:buFont typeface="Arial"/>
              <a:buNone/>
            </a:pPr>
            <a:endParaRPr/>
          </a:p>
        </p:txBody>
      </p:sp>
      <p:sp>
        <p:nvSpPr>
          <p:cNvPr id="622" name="Google Shape;622;p7: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a:ea typeface="Times New Roman"/>
                <a:cs typeface="Times New Roman"/>
                <a:sym typeface="Times New Roman"/>
              </a:rPr>
              <a:t>17</a:t>
            </a:fld>
            <a:endParaRPr sz="1400" b="0" strike="noStrike">
              <a:latin typeface="Times New Roman"/>
              <a:ea typeface="Times New Roman"/>
              <a:cs typeface="Times New Roman"/>
              <a:sym typeface="Times New Roman"/>
            </a:endParaRPr>
          </a:p>
        </p:txBody>
      </p:sp>
    </p:spTree>
    <p:extLst>
      <p:ext uri="{BB962C8B-B14F-4D97-AF65-F5344CB8AC3E}">
        <p14:creationId xmlns:p14="http://schemas.microsoft.com/office/powerpoint/2010/main" val="328657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8" name="Google Shape;858;p17: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859" name="Google Shape;859;p17: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18</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dk1"/>
              </a:buClr>
              <a:buSzPts val="1200"/>
              <a:buFont typeface="Arial"/>
              <a:buAutoNum type="arabicPeriod"/>
            </a:pPr>
            <a:r>
              <a:rPr lang="en-US"/>
              <a:t>Mvc</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mô hình MVC giúp tách biệt 3 tầng trong mô hình lập trình web, vì vậy giúp tối ưu ứng dụng, dễ dàng thêm mới và chỉnh sửa code hoặc giao diện.</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Model (dữ liệu), View (giao diện) và Controller (bộ điều khiển).</a:t>
            </a: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Model: ở phần trước mình đã nhắc lại cho các bạn về 3 tầng trong mô hình</a:t>
            </a:r>
            <a:endParaRPr sz="1200" i="1">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View: là tầng giao diện, hiển thị dữ liệu được truy xuất từ tầng model</a:t>
            </a:r>
            <a:endParaRPr sz="1200" i="0">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Cơ chế hoạt động</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endParaRPr/>
          </a:p>
          <a:p>
            <a:pPr marL="228600" lvl="0" indent="-228600" algn="l" rtl="0">
              <a:spcBef>
                <a:spcPts val="0"/>
              </a:spcBef>
              <a:spcAft>
                <a:spcPts val="0"/>
              </a:spcAft>
              <a:buClr>
                <a:schemeClr val="dk1"/>
              </a:buClr>
              <a:buSzPts val="1200"/>
              <a:buFont typeface="Arial"/>
              <a:buAutoNum type="arabicPeriod"/>
            </a:pPr>
            <a:r>
              <a:rPr lang="en-US"/>
              <a:t>Microsoft sql server</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228600" lvl="0" indent="-152400" algn="l" rtl="0">
              <a:spcBef>
                <a:spcPts val="0"/>
              </a:spcBef>
              <a:spcAft>
                <a:spcPts val="0"/>
              </a:spcAft>
              <a:buClr>
                <a:schemeClr val="dk1"/>
              </a:buClr>
              <a:buSzPts val="1200"/>
              <a:buFont typeface="Arial"/>
              <a:buNone/>
            </a:pPr>
            <a:endParaRPr/>
          </a:p>
        </p:txBody>
      </p:sp>
      <p:sp>
        <p:nvSpPr>
          <p:cNvPr id="622" name="Google Shape;622;p7: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a:ea typeface="Times New Roman"/>
                <a:cs typeface="Times New Roman"/>
                <a:sym typeface="Times New Roman"/>
              </a:rPr>
              <a:t>19</a:t>
            </a:fld>
            <a:endParaRPr sz="1400" b="0" strike="noStrike">
              <a:latin typeface="Times New Roman"/>
              <a:ea typeface="Times New Roman"/>
              <a:cs typeface="Times New Roman"/>
              <a:sym typeface="Times New Roman"/>
            </a:endParaRPr>
          </a:p>
        </p:txBody>
      </p:sp>
    </p:spTree>
    <p:extLst>
      <p:ext uri="{BB962C8B-B14F-4D97-AF65-F5344CB8AC3E}">
        <p14:creationId xmlns:p14="http://schemas.microsoft.com/office/powerpoint/2010/main" val="320417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6" name="Google Shape;476;p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dk1"/>
              </a:buClr>
              <a:buSzPts val="1200"/>
              <a:buFont typeface="Arial"/>
              <a:buAutoNum type="arabicPeriod"/>
            </a:pPr>
            <a:r>
              <a:rPr lang="en-US"/>
              <a:t>Mvc</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mô hình MVC giúp tách biệt 3 tầng trong mô hình lập trình web, vì vậy giúp tối ưu ứng dụng, dễ dàng thêm mới và chỉnh sửa code hoặc giao diện.</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Model (dữ liệu), View (giao diện) và Controller (bộ điều khiển).</a:t>
            </a: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Model: ở phần trước mình đã nhắc lại cho các bạn về 3 tầng trong mô hình</a:t>
            </a:r>
            <a:endParaRPr sz="1200" i="1">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View: là tầng giao diện, hiển thị dữ liệu được truy xuất từ tầng model</a:t>
            </a:r>
            <a:endParaRPr sz="1200" i="0">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Cơ chế hoạt động</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endParaRPr/>
          </a:p>
          <a:p>
            <a:pPr marL="228600" lvl="0" indent="-228600" algn="l" rtl="0">
              <a:spcBef>
                <a:spcPts val="0"/>
              </a:spcBef>
              <a:spcAft>
                <a:spcPts val="0"/>
              </a:spcAft>
              <a:buClr>
                <a:schemeClr val="dk1"/>
              </a:buClr>
              <a:buSzPts val="1200"/>
              <a:buFont typeface="Arial"/>
              <a:buAutoNum type="arabicPeriod"/>
            </a:pPr>
            <a:r>
              <a:rPr lang="en-US"/>
              <a:t>Microsoft sql server</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228600" lvl="0" indent="-152400" algn="l" rtl="0">
              <a:spcBef>
                <a:spcPts val="0"/>
              </a:spcBef>
              <a:spcAft>
                <a:spcPts val="0"/>
              </a:spcAft>
              <a:buClr>
                <a:schemeClr val="dk1"/>
              </a:buClr>
              <a:buSzPts val="1200"/>
              <a:buFont typeface="Arial"/>
              <a:buNone/>
            </a:pPr>
            <a:endParaRPr/>
          </a:p>
        </p:txBody>
      </p:sp>
      <p:sp>
        <p:nvSpPr>
          <p:cNvPr id="622" name="Google Shape;622;p7: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a:ea typeface="Times New Roman"/>
                <a:cs typeface="Times New Roman"/>
                <a:sym typeface="Times New Roman"/>
              </a:rPr>
              <a:t>20</a:t>
            </a:fld>
            <a:endParaRPr sz="1400" b="0" strike="noStrike">
              <a:latin typeface="Times New Roman"/>
              <a:ea typeface="Times New Roman"/>
              <a:cs typeface="Times New Roman"/>
              <a:sym typeface="Times New Roman"/>
            </a:endParaRPr>
          </a:p>
        </p:txBody>
      </p:sp>
    </p:spTree>
    <p:extLst>
      <p:ext uri="{BB962C8B-B14F-4D97-AF65-F5344CB8AC3E}">
        <p14:creationId xmlns:p14="http://schemas.microsoft.com/office/powerpoint/2010/main" val="3662233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3" name="Google Shape;943;p20: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944" name="Google Shape;944;p20: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21</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88" name="Google Shape;488;p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 name="Google Shape;545;p4: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546" name="Google Shape;546;p4: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4</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0" name="Google Shape;740;p11: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741" name="Google Shape;741;p11: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5</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6" name="Google Shape;786;p12: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787" name="Google Shape;787;p12: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6</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9" name="Google Shape;569;p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570" name="Google Shape;570;p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7</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9" name="Google Shape;569;p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570" name="Google Shape;570;p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8</a:t>
            </a:fld>
            <a:endParaRPr sz="1200" b="0" strike="noStrik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6172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dk1"/>
              </a:buClr>
              <a:buSzPts val="1200"/>
              <a:buFont typeface="Arial"/>
              <a:buAutoNum type="arabicPeriod"/>
            </a:pPr>
            <a:r>
              <a:rPr lang="en-US"/>
              <a:t>Mvc</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mô hình MVC giúp tách biệt 3 tầng trong mô hình lập trình web, vì vậy giúp tối ưu ứng dụng, dễ dàng thêm mới và chỉnh sửa code hoặc giao diện.</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Model (dữ liệu), View (giao diện) và Controller (bộ điều khiển).</a:t>
            </a: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Model: ở phần trước mình đã nhắc lại cho các bạn về 3 tầng trong mô hình</a:t>
            </a:r>
            <a:endParaRPr sz="1200" i="1">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View: là tầng giao diện, hiển thị dữ liệu được truy xuất từ tầng model</a:t>
            </a:r>
            <a:endParaRPr sz="1200" i="0">
              <a:solidFill>
                <a:schemeClr val="dk1"/>
              </a:solidFill>
              <a:latin typeface="Arial"/>
              <a:ea typeface="Arial"/>
              <a:cs typeface="Arial"/>
              <a:sym typeface="Arial"/>
            </a:endParaRPr>
          </a:p>
          <a:p>
            <a:pPr marL="0" lvl="0" indent="0" algn="l" rtl="0">
              <a:spcBef>
                <a:spcPts val="0"/>
              </a:spcBef>
              <a:spcAft>
                <a:spcPts val="0"/>
              </a:spcAft>
              <a:buNone/>
            </a:pPr>
            <a:r>
              <a:rPr lang="en-US" sz="1200" i="0">
                <a:solidFill>
                  <a:schemeClr val="dk1"/>
                </a:solidFill>
                <a:latin typeface="Arial"/>
                <a:ea typeface="Arial"/>
                <a:cs typeface="Arial"/>
                <a:sym typeface="Arial"/>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Cơ chế hoạt động</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endParaRPr/>
          </a:p>
          <a:p>
            <a:pPr marL="228600" lvl="0" indent="-228600" algn="l" rtl="0">
              <a:spcBef>
                <a:spcPts val="0"/>
              </a:spcBef>
              <a:spcAft>
                <a:spcPts val="0"/>
              </a:spcAft>
              <a:buClr>
                <a:schemeClr val="dk1"/>
              </a:buClr>
              <a:buSzPts val="1200"/>
              <a:buFont typeface="Arial"/>
              <a:buAutoNum type="arabicPeriod"/>
            </a:pPr>
            <a:r>
              <a:rPr lang="en-US"/>
              <a:t>Microsoft sql server</a:t>
            </a:r>
            <a:endParaRPr/>
          </a:p>
          <a:p>
            <a:pPr marL="0" lvl="0" indent="0" algn="l" rtl="0">
              <a:spcBef>
                <a:spcPts val="0"/>
              </a:spcBef>
              <a:spcAft>
                <a:spcPts val="0"/>
              </a:spcAft>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spcBef>
                <a:spcPts val="0"/>
              </a:spcBef>
              <a:spcAft>
                <a:spcPts val="0"/>
              </a:spcAft>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228600" lvl="0" indent="-152400" algn="l" rtl="0">
              <a:spcBef>
                <a:spcPts val="0"/>
              </a:spcBef>
              <a:spcAft>
                <a:spcPts val="0"/>
              </a:spcAft>
              <a:buClr>
                <a:schemeClr val="dk1"/>
              </a:buClr>
              <a:buSzPts val="1200"/>
              <a:buFont typeface="Arial"/>
              <a:buNone/>
            </a:pPr>
            <a:endParaRPr/>
          </a:p>
        </p:txBody>
      </p:sp>
      <p:sp>
        <p:nvSpPr>
          <p:cNvPr id="622" name="Google Shape;622;p7: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a:ea typeface="Times New Roman"/>
                <a:cs typeface="Times New Roman"/>
                <a:sym typeface="Times New Roman"/>
              </a:rPr>
              <a:t>9</a:t>
            </a:fld>
            <a:endParaRPr sz="1400" b="0" strike="noStrike">
              <a:latin typeface="Times New Roman"/>
              <a:ea typeface="Times New Roman"/>
              <a:cs typeface="Times New Roman"/>
              <a:sym typeface="Times New Roman"/>
            </a:endParaRPr>
          </a:p>
        </p:txBody>
      </p:sp>
    </p:spTree>
    <p:extLst>
      <p:ext uri="{BB962C8B-B14F-4D97-AF65-F5344CB8AC3E}">
        <p14:creationId xmlns:p14="http://schemas.microsoft.com/office/powerpoint/2010/main" val="3450173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4"/>
        <p:cNvGrpSpPr/>
        <p:nvPr/>
      </p:nvGrpSpPr>
      <p:grpSpPr>
        <a:xfrm>
          <a:off x="0" y="0"/>
          <a:ext cx="0" cy="0"/>
          <a:chOff x="0" y="0"/>
          <a:chExt cx="0" cy="0"/>
        </a:xfrm>
      </p:grpSpPr>
      <p:sp>
        <p:nvSpPr>
          <p:cNvPr id="65" name="Google Shape;65;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7" name="Google Shape;67;p4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1" name="Google Shape;71;p4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2" name="Google Shape;72;p4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3" name="Google Shape;73;p4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7" name="Google Shape;77;p4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8" name="Google Shape;78;p4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9" name="Google Shape;79;p4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0" name="Google Shape;80;p4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1" name="Google Shape;81;p4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1"/>
        <p:cNvGrpSpPr/>
        <p:nvPr/>
      </p:nvGrpSpPr>
      <p:grpSpPr>
        <a:xfrm>
          <a:off x="0" y="0"/>
          <a:ext cx="0" cy="0"/>
          <a:chOff x="0" y="0"/>
          <a:chExt cx="0" cy="0"/>
        </a:xfrm>
      </p:grpSpPr>
      <p:sp>
        <p:nvSpPr>
          <p:cNvPr id="112" name="Google Shape;112;p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4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14"/>
        <p:cNvGrpSpPr/>
        <p:nvPr/>
      </p:nvGrpSpPr>
      <p:grpSpPr>
        <a:xfrm>
          <a:off x="0" y="0"/>
          <a:ext cx="0" cy="0"/>
          <a:chOff x="0" y="0"/>
          <a:chExt cx="0" cy="0"/>
        </a:xfrm>
      </p:grpSpPr>
      <p:sp>
        <p:nvSpPr>
          <p:cNvPr id="115" name="Google Shape;115;p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17" name="Google Shape;117;p4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0"/>
        <p:cNvGrpSpPr/>
        <p:nvPr/>
      </p:nvGrpSpPr>
      <p:grpSpPr>
        <a:xfrm>
          <a:off x="0" y="0"/>
          <a:ext cx="0" cy="0"/>
          <a:chOff x="0" y="0"/>
          <a:chExt cx="0" cy="0"/>
        </a:xfrm>
      </p:grpSpPr>
      <p:sp>
        <p:nvSpPr>
          <p:cNvPr id="121" name="Google Shape;121;p4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2"/>
        <p:cNvGrpSpPr/>
        <p:nvPr/>
      </p:nvGrpSpPr>
      <p:grpSpPr>
        <a:xfrm>
          <a:off x="0" y="0"/>
          <a:ext cx="0" cy="0"/>
          <a:chOff x="0" y="0"/>
          <a:chExt cx="0" cy="0"/>
        </a:xfrm>
      </p:grpSpPr>
      <p:sp>
        <p:nvSpPr>
          <p:cNvPr id="123" name="Google Shape;123;p5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25" name="Google Shape;125;p5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26" name="Google Shape;126;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27"/>
        <p:cNvGrpSpPr/>
        <p:nvPr/>
      </p:nvGrpSpPr>
      <p:grpSpPr>
        <a:xfrm>
          <a:off x="0" y="0"/>
          <a:ext cx="0" cy="0"/>
          <a:chOff x="0" y="0"/>
          <a:chExt cx="0" cy="0"/>
        </a:xfrm>
      </p:grpSpPr>
      <p:sp>
        <p:nvSpPr>
          <p:cNvPr id="128" name="Google Shape;128;p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5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30" name="Google Shape;130;p5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31" name="Google Shape;131;p5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5"/>
        <p:cNvGrpSpPr/>
        <p:nvPr/>
      </p:nvGrpSpPr>
      <p:grpSpPr>
        <a:xfrm>
          <a:off x="0" y="0"/>
          <a:ext cx="0" cy="0"/>
          <a:chOff x="0" y="0"/>
          <a:chExt cx="0" cy="0"/>
        </a:xfrm>
      </p:grpSpPr>
      <p:sp>
        <p:nvSpPr>
          <p:cNvPr id="36" name="Google Shape;36;p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2"/>
        <p:cNvGrpSpPr/>
        <p:nvPr/>
      </p:nvGrpSpPr>
      <p:grpSpPr>
        <a:xfrm>
          <a:off x="0" y="0"/>
          <a:ext cx="0" cy="0"/>
          <a:chOff x="0" y="0"/>
          <a:chExt cx="0" cy="0"/>
        </a:xfrm>
      </p:grpSpPr>
      <p:sp>
        <p:nvSpPr>
          <p:cNvPr id="133" name="Google Shape;133;p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5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35" name="Google Shape;135;p5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36" name="Google Shape;136;p5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37"/>
        <p:cNvGrpSpPr/>
        <p:nvPr/>
      </p:nvGrpSpPr>
      <p:grpSpPr>
        <a:xfrm>
          <a:off x="0" y="0"/>
          <a:ext cx="0" cy="0"/>
          <a:chOff x="0" y="0"/>
          <a:chExt cx="0" cy="0"/>
        </a:xfrm>
      </p:grpSpPr>
      <p:sp>
        <p:nvSpPr>
          <p:cNvPr id="138" name="Google Shape;138;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5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40" name="Google Shape;140;p5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1"/>
        <p:cNvGrpSpPr/>
        <p:nvPr/>
      </p:nvGrpSpPr>
      <p:grpSpPr>
        <a:xfrm>
          <a:off x="0" y="0"/>
          <a:ext cx="0" cy="0"/>
          <a:chOff x="0" y="0"/>
          <a:chExt cx="0" cy="0"/>
        </a:xfrm>
      </p:grpSpPr>
      <p:sp>
        <p:nvSpPr>
          <p:cNvPr id="142" name="Google Shape;142;p5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5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44" name="Google Shape;144;p5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45" name="Google Shape;145;p5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46" name="Google Shape;146;p5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7"/>
        <p:cNvGrpSpPr/>
        <p:nvPr/>
      </p:nvGrpSpPr>
      <p:grpSpPr>
        <a:xfrm>
          <a:off x="0" y="0"/>
          <a:ext cx="0" cy="0"/>
          <a:chOff x="0" y="0"/>
          <a:chExt cx="0" cy="0"/>
        </a:xfrm>
      </p:grpSpPr>
      <p:sp>
        <p:nvSpPr>
          <p:cNvPr id="148" name="Google Shape;148;p5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5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50" name="Google Shape;150;p5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51" name="Google Shape;151;p5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52" name="Google Shape;152;p5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53" name="Google Shape;153;p5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54" name="Google Shape;154;p5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9"/>
        <p:cNvGrpSpPr/>
        <p:nvPr/>
      </p:nvGrpSpPr>
      <p:grpSpPr>
        <a:xfrm>
          <a:off x="0" y="0"/>
          <a:ext cx="0" cy="0"/>
          <a:chOff x="0" y="0"/>
          <a:chExt cx="0" cy="0"/>
        </a:xfrm>
      </p:grpSpPr>
      <p:sp>
        <p:nvSpPr>
          <p:cNvPr id="190" name="Google Shape;190;p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5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92"/>
        <p:cNvGrpSpPr/>
        <p:nvPr/>
      </p:nvGrpSpPr>
      <p:grpSpPr>
        <a:xfrm>
          <a:off x="0" y="0"/>
          <a:ext cx="0" cy="0"/>
          <a:chOff x="0" y="0"/>
          <a:chExt cx="0" cy="0"/>
        </a:xfrm>
      </p:grpSpPr>
      <p:sp>
        <p:nvSpPr>
          <p:cNvPr id="193" name="Google Shape;193;p5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5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95" name="Google Shape;195;p5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p5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98"/>
        <p:cNvGrpSpPr/>
        <p:nvPr/>
      </p:nvGrpSpPr>
      <p:grpSpPr>
        <a:xfrm>
          <a:off x="0" y="0"/>
          <a:ext cx="0" cy="0"/>
          <a:chOff x="0" y="0"/>
          <a:chExt cx="0" cy="0"/>
        </a:xfrm>
      </p:grpSpPr>
      <p:sp>
        <p:nvSpPr>
          <p:cNvPr id="199" name="Google Shape;199;p5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00"/>
        <p:cNvGrpSpPr/>
        <p:nvPr/>
      </p:nvGrpSpPr>
      <p:grpSpPr>
        <a:xfrm>
          <a:off x="0" y="0"/>
          <a:ext cx="0" cy="0"/>
          <a:chOff x="0" y="0"/>
          <a:chExt cx="0" cy="0"/>
        </a:xfrm>
      </p:grpSpPr>
      <p:sp>
        <p:nvSpPr>
          <p:cNvPr id="201" name="Google Shape;201;p6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6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03" name="Google Shape;203;p6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04" name="Google Shape;204;p6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8"/>
        <p:cNvGrpSpPr/>
        <p:nvPr/>
      </p:nvGrpSpPr>
      <p:grpSpPr>
        <a:xfrm>
          <a:off x="0" y="0"/>
          <a:ext cx="0" cy="0"/>
          <a:chOff x="0" y="0"/>
          <a:chExt cx="0" cy="0"/>
        </a:xfrm>
      </p:grpSpPr>
      <p:sp>
        <p:nvSpPr>
          <p:cNvPr id="39" name="Google Shape;39;p3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05"/>
        <p:cNvGrpSpPr/>
        <p:nvPr/>
      </p:nvGrpSpPr>
      <p:grpSpPr>
        <a:xfrm>
          <a:off x="0" y="0"/>
          <a:ext cx="0" cy="0"/>
          <a:chOff x="0" y="0"/>
          <a:chExt cx="0" cy="0"/>
        </a:xfrm>
      </p:grpSpPr>
      <p:sp>
        <p:nvSpPr>
          <p:cNvPr id="206" name="Google Shape;206;p6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6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08" name="Google Shape;208;p6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09" name="Google Shape;209;p6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10"/>
        <p:cNvGrpSpPr/>
        <p:nvPr/>
      </p:nvGrpSpPr>
      <p:grpSpPr>
        <a:xfrm>
          <a:off x="0" y="0"/>
          <a:ext cx="0" cy="0"/>
          <a:chOff x="0" y="0"/>
          <a:chExt cx="0" cy="0"/>
        </a:xfrm>
      </p:grpSpPr>
      <p:sp>
        <p:nvSpPr>
          <p:cNvPr id="211" name="Google Shape;211;p6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6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13" name="Google Shape;213;p6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14" name="Google Shape;214;p6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15"/>
        <p:cNvGrpSpPr/>
        <p:nvPr/>
      </p:nvGrpSpPr>
      <p:grpSpPr>
        <a:xfrm>
          <a:off x="0" y="0"/>
          <a:ext cx="0" cy="0"/>
          <a:chOff x="0" y="0"/>
          <a:chExt cx="0" cy="0"/>
        </a:xfrm>
      </p:grpSpPr>
      <p:sp>
        <p:nvSpPr>
          <p:cNvPr id="216" name="Google Shape;216;p6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6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18" name="Google Shape;218;p6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19"/>
        <p:cNvGrpSpPr/>
        <p:nvPr/>
      </p:nvGrpSpPr>
      <p:grpSpPr>
        <a:xfrm>
          <a:off x="0" y="0"/>
          <a:ext cx="0" cy="0"/>
          <a:chOff x="0" y="0"/>
          <a:chExt cx="0" cy="0"/>
        </a:xfrm>
      </p:grpSpPr>
      <p:sp>
        <p:nvSpPr>
          <p:cNvPr id="220" name="Google Shape;220;p6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6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22" name="Google Shape;222;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23" name="Google Shape;223;p6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24" name="Google Shape;224;p6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25"/>
        <p:cNvGrpSpPr/>
        <p:nvPr/>
      </p:nvGrpSpPr>
      <p:grpSpPr>
        <a:xfrm>
          <a:off x="0" y="0"/>
          <a:ext cx="0" cy="0"/>
          <a:chOff x="0" y="0"/>
          <a:chExt cx="0" cy="0"/>
        </a:xfrm>
      </p:grpSpPr>
      <p:sp>
        <p:nvSpPr>
          <p:cNvPr id="226" name="Google Shape;226;p6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6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28" name="Google Shape;228;p6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29" name="Google Shape;229;p6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30" name="Google Shape;230;p6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31" name="Google Shape;231;p6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32" name="Google Shape;232;p6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63"/>
        <p:cNvGrpSpPr/>
        <p:nvPr/>
      </p:nvGrpSpPr>
      <p:grpSpPr>
        <a:xfrm>
          <a:off x="0" y="0"/>
          <a:ext cx="0" cy="0"/>
          <a:chOff x="0" y="0"/>
          <a:chExt cx="0" cy="0"/>
        </a:xfrm>
      </p:grpSpPr>
      <p:sp>
        <p:nvSpPr>
          <p:cNvPr id="264" name="Google Shape;264;p6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6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66"/>
        <p:cNvGrpSpPr/>
        <p:nvPr/>
      </p:nvGrpSpPr>
      <p:grpSpPr>
        <a:xfrm>
          <a:off x="0" y="0"/>
          <a:ext cx="0" cy="0"/>
          <a:chOff x="0" y="0"/>
          <a:chExt cx="0" cy="0"/>
        </a:xfrm>
      </p:grpSpPr>
      <p:sp>
        <p:nvSpPr>
          <p:cNvPr id="267" name="Google Shape;267;p6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8" name="Google Shape;268;p6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69"/>
        <p:cNvGrpSpPr/>
        <p:nvPr/>
      </p:nvGrpSpPr>
      <p:grpSpPr>
        <a:xfrm>
          <a:off x="0" y="0"/>
          <a:ext cx="0" cy="0"/>
          <a:chOff x="0" y="0"/>
          <a:chExt cx="0" cy="0"/>
        </a:xfrm>
      </p:grpSpPr>
      <p:sp>
        <p:nvSpPr>
          <p:cNvPr id="270" name="Google Shape;270;p6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6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72" name="Google Shape;272;p6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3"/>
        <p:cNvGrpSpPr/>
        <p:nvPr/>
      </p:nvGrpSpPr>
      <p:grpSpPr>
        <a:xfrm>
          <a:off x="0" y="0"/>
          <a:ext cx="0" cy="0"/>
          <a:chOff x="0" y="0"/>
          <a:chExt cx="0" cy="0"/>
        </a:xfrm>
      </p:grpSpPr>
      <p:sp>
        <p:nvSpPr>
          <p:cNvPr id="274" name="Google Shape;274;p6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1"/>
        <p:cNvGrpSpPr/>
        <p:nvPr/>
      </p:nvGrpSpPr>
      <p:grpSpPr>
        <a:xfrm>
          <a:off x="0" y="0"/>
          <a:ext cx="0" cy="0"/>
          <a:chOff x="0" y="0"/>
          <a:chExt cx="0" cy="0"/>
        </a:xfrm>
      </p:grpSpPr>
      <p:sp>
        <p:nvSpPr>
          <p:cNvPr id="42" name="Google Shape;42;p3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4" name="Google Shape;44;p3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75"/>
        <p:cNvGrpSpPr/>
        <p:nvPr/>
      </p:nvGrpSpPr>
      <p:grpSpPr>
        <a:xfrm>
          <a:off x="0" y="0"/>
          <a:ext cx="0" cy="0"/>
          <a:chOff x="0" y="0"/>
          <a:chExt cx="0" cy="0"/>
        </a:xfrm>
      </p:grpSpPr>
      <p:sp>
        <p:nvSpPr>
          <p:cNvPr id="276" name="Google Shape;276;p70"/>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77"/>
        <p:cNvGrpSpPr/>
        <p:nvPr/>
      </p:nvGrpSpPr>
      <p:grpSpPr>
        <a:xfrm>
          <a:off x="0" y="0"/>
          <a:ext cx="0" cy="0"/>
          <a:chOff x="0" y="0"/>
          <a:chExt cx="0" cy="0"/>
        </a:xfrm>
      </p:grpSpPr>
      <p:sp>
        <p:nvSpPr>
          <p:cNvPr id="278" name="Google Shape;278;p7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7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80" name="Google Shape;280;p7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81" name="Google Shape;281;p7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2"/>
        <p:cNvGrpSpPr/>
        <p:nvPr/>
      </p:nvGrpSpPr>
      <p:grpSpPr>
        <a:xfrm>
          <a:off x="0" y="0"/>
          <a:ext cx="0" cy="0"/>
          <a:chOff x="0" y="0"/>
          <a:chExt cx="0" cy="0"/>
        </a:xfrm>
      </p:grpSpPr>
      <p:sp>
        <p:nvSpPr>
          <p:cNvPr id="283" name="Google Shape;283;p7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4" name="Google Shape;284;p7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85" name="Google Shape;285;p7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86" name="Google Shape;286;p7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87"/>
        <p:cNvGrpSpPr/>
        <p:nvPr/>
      </p:nvGrpSpPr>
      <p:grpSpPr>
        <a:xfrm>
          <a:off x="0" y="0"/>
          <a:ext cx="0" cy="0"/>
          <a:chOff x="0" y="0"/>
          <a:chExt cx="0" cy="0"/>
        </a:xfrm>
      </p:grpSpPr>
      <p:sp>
        <p:nvSpPr>
          <p:cNvPr id="288" name="Google Shape;288;p7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9" name="Google Shape;289;p7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90" name="Google Shape;290;p7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91" name="Google Shape;291;p73"/>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92"/>
        <p:cNvGrpSpPr/>
        <p:nvPr/>
      </p:nvGrpSpPr>
      <p:grpSpPr>
        <a:xfrm>
          <a:off x="0" y="0"/>
          <a:ext cx="0" cy="0"/>
          <a:chOff x="0" y="0"/>
          <a:chExt cx="0" cy="0"/>
        </a:xfrm>
      </p:grpSpPr>
      <p:sp>
        <p:nvSpPr>
          <p:cNvPr id="293" name="Google Shape;293;p7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74"/>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95" name="Google Shape;295;p74"/>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96"/>
        <p:cNvGrpSpPr/>
        <p:nvPr/>
      </p:nvGrpSpPr>
      <p:grpSpPr>
        <a:xfrm>
          <a:off x="0" y="0"/>
          <a:ext cx="0" cy="0"/>
          <a:chOff x="0" y="0"/>
          <a:chExt cx="0" cy="0"/>
        </a:xfrm>
      </p:grpSpPr>
      <p:sp>
        <p:nvSpPr>
          <p:cNvPr id="297" name="Google Shape;297;p7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7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99" name="Google Shape;299;p7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00" name="Google Shape;300;p7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01" name="Google Shape;301;p7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02"/>
        <p:cNvGrpSpPr/>
        <p:nvPr/>
      </p:nvGrpSpPr>
      <p:grpSpPr>
        <a:xfrm>
          <a:off x="0" y="0"/>
          <a:ext cx="0" cy="0"/>
          <a:chOff x="0" y="0"/>
          <a:chExt cx="0" cy="0"/>
        </a:xfrm>
      </p:grpSpPr>
      <p:sp>
        <p:nvSpPr>
          <p:cNvPr id="303" name="Google Shape;303;p7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4" name="Google Shape;304;p7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05" name="Google Shape;305;p7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06" name="Google Shape;306;p7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07" name="Google Shape;307;p7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08" name="Google Shape;308;p7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09" name="Google Shape;309;p7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0"/>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11"/>
        <p:cNvGrpSpPr/>
        <p:nvPr/>
      </p:nvGrpSpPr>
      <p:grpSpPr>
        <a:xfrm>
          <a:off x="0" y="0"/>
          <a:ext cx="0" cy="0"/>
          <a:chOff x="0" y="0"/>
          <a:chExt cx="0" cy="0"/>
        </a:xfrm>
      </p:grpSpPr>
      <p:sp>
        <p:nvSpPr>
          <p:cNvPr id="412" name="Google Shape;412;p8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8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414"/>
        <p:cNvGrpSpPr/>
        <p:nvPr/>
      </p:nvGrpSpPr>
      <p:grpSpPr>
        <a:xfrm>
          <a:off x="0" y="0"/>
          <a:ext cx="0" cy="0"/>
          <a:chOff x="0" y="0"/>
          <a:chExt cx="0" cy="0"/>
        </a:xfrm>
      </p:grpSpPr>
      <p:sp>
        <p:nvSpPr>
          <p:cNvPr id="415" name="Google Shape;415;p8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6" name="Google Shape;416;p8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17"/>
        <p:cNvGrpSpPr/>
        <p:nvPr/>
      </p:nvGrpSpPr>
      <p:grpSpPr>
        <a:xfrm>
          <a:off x="0" y="0"/>
          <a:ext cx="0" cy="0"/>
          <a:chOff x="0" y="0"/>
          <a:chExt cx="0" cy="0"/>
        </a:xfrm>
      </p:grpSpPr>
      <p:sp>
        <p:nvSpPr>
          <p:cNvPr id="418" name="Google Shape;418;p9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9" name="Google Shape;419;p9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20" name="Google Shape;420;p9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1"/>
        <p:cNvGrpSpPr/>
        <p:nvPr/>
      </p:nvGrpSpPr>
      <p:grpSpPr>
        <a:xfrm>
          <a:off x="0" y="0"/>
          <a:ext cx="0" cy="0"/>
          <a:chOff x="0" y="0"/>
          <a:chExt cx="0" cy="0"/>
        </a:xfrm>
      </p:grpSpPr>
      <p:sp>
        <p:nvSpPr>
          <p:cNvPr id="422" name="Google Shape;422;p9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23"/>
        <p:cNvGrpSpPr/>
        <p:nvPr/>
      </p:nvGrpSpPr>
      <p:grpSpPr>
        <a:xfrm>
          <a:off x="0" y="0"/>
          <a:ext cx="0" cy="0"/>
          <a:chOff x="0" y="0"/>
          <a:chExt cx="0" cy="0"/>
        </a:xfrm>
      </p:grpSpPr>
      <p:sp>
        <p:nvSpPr>
          <p:cNvPr id="424" name="Google Shape;424;p92"/>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25"/>
        <p:cNvGrpSpPr/>
        <p:nvPr/>
      </p:nvGrpSpPr>
      <p:grpSpPr>
        <a:xfrm>
          <a:off x="0" y="0"/>
          <a:ext cx="0" cy="0"/>
          <a:chOff x="0" y="0"/>
          <a:chExt cx="0" cy="0"/>
        </a:xfrm>
      </p:grpSpPr>
      <p:sp>
        <p:nvSpPr>
          <p:cNvPr id="426" name="Google Shape;426;p9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7" name="Google Shape;427;p9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28" name="Google Shape;428;p9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29" name="Google Shape;429;p9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30"/>
        <p:cNvGrpSpPr/>
        <p:nvPr/>
      </p:nvGrpSpPr>
      <p:grpSpPr>
        <a:xfrm>
          <a:off x="0" y="0"/>
          <a:ext cx="0" cy="0"/>
          <a:chOff x="0" y="0"/>
          <a:chExt cx="0" cy="0"/>
        </a:xfrm>
      </p:grpSpPr>
      <p:sp>
        <p:nvSpPr>
          <p:cNvPr id="431" name="Google Shape;431;p9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2" name="Google Shape;432;p9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33" name="Google Shape;433;p9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34" name="Google Shape;434;p9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35"/>
        <p:cNvGrpSpPr/>
        <p:nvPr/>
      </p:nvGrpSpPr>
      <p:grpSpPr>
        <a:xfrm>
          <a:off x="0" y="0"/>
          <a:ext cx="0" cy="0"/>
          <a:chOff x="0" y="0"/>
          <a:chExt cx="0" cy="0"/>
        </a:xfrm>
      </p:grpSpPr>
      <p:sp>
        <p:nvSpPr>
          <p:cNvPr id="436" name="Google Shape;436;p9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7" name="Google Shape;437;p9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38" name="Google Shape;438;p9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39" name="Google Shape;439;p9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40"/>
        <p:cNvGrpSpPr/>
        <p:nvPr/>
      </p:nvGrpSpPr>
      <p:grpSpPr>
        <a:xfrm>
          <a:off x="0" y="0"/>
          <a:ext cx="0" cy="0"/>
          <a:chOff x="0" y="0"/>
          <a:chExt cx="0" cy="0"/>
        </a:xfrm>
      </p:grpSpPr>
      <p:sp>
        <p:nvSpPr>
          <p:cNvPr id="441" name="Google Shape;441;p9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2" name="Google Shape;442;p9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43" name="Google Shape;443;p9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4"/>
        <p:cNvGrpSpPr/>
        <p:nvPr/>
      </p:nvGrpSpPr>
      <p:grpSpPr>
        <a:xfrm>
          <a:off x="0" y="0"/>
          <a:ext cx="0" cy="0"/>
          <a:chOff x="0" y="0"/>
          <a:chExt cx="0" cy="0"/>
        </a:xfrm>
      </p:grpSpPr>
      <p:sp>
        <p:nvSpPr>
          <p:cNvPr id="445" name="Google Shape;445;p9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6" name="Google Shape;446;p9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47" name="Google Shape;447;p9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48" name="Google Shape;448;p9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49" name="Google Shape;449;p9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50"/>
        <p:cNvGrpSpPr/>
        <p:nvPr/>
      </p:nvGrpSpPr>
      <p:grpSpPr>
        <a:xfrm>
          <a:off x="0" y="0"/>
          <a:ext cx="0" cy="0"/>
          <a:chOff x="0" y="0"/>
          <a:chExt cx="0" cy="0"/>
        </a:xfrm>
      </p:grpSpPr>
      <p:sp>
        <p:nvSpPr>
          <p:cNvPr id="451" name="Google Shape;451;p9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2" name="Google Shape;452;p9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53" name="Google Shape;453;p9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54" name="Google Shape;454;p9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55" name="Google Shape;455;p9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56" name="Google Shape;456;p9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57" name="Google Shape;457;p9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7"/>
        <p:cNvGrpSpPr/>
        <p:nvPr/>
      </p:nvGrpSpPr>
      <p:grpSpPr>
        <a:xfrm>
          <a:off x="0" y="0"/>
          <a:ext cx="0" cy="0"/>
          <a:chOff x="0" y="0"/>
          <a:chExt cx="0" cy="0"/>
        </a:xfrm>
      </p:grpSpPr>
      <p:sp>
        <p:nvSpPr>
          <p:cNvPr id="48" name="Google Shape;48;p3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2" name="Google Shape;52;p4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3" name="Google Shape;53;p4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4"/>
        <p:cNvGrpSpPr/>
        <p:nvPr/>
      </p:nvGrpSpPr>
      <p:grpSpPr>
        <a:xfrm>
          <a:off x="0" y="0"/>
          <a:ext cx="0" cy="0"/>
          <a:chOff x="0" y="0"/>
          <a:chExt cx="0" cy="0"/>
        </a:xfrm>
      </p:grpSpPr>
      <p:sp>
        <p:nvSpPr>
          <p:cNvPr id="55" name="Google Shape;55;p4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7" name="Google Shape;57;p4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8" name="Google Shape;58;p4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2" name="Google Shape;62;p4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3" name="Google Shape;63;p4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grpSp>
        <p:nvGrpSpPr>
          <p:cNvPr id="10" name="Google Shape;10;p21"/>
          <p:cNvGrpSpPr/>
          <p:nvPr/>
        </p:nvGrpSpPr>
        <p:grpSpPr>
          <a:xfrm>
            <a:off x="0" y="379800"/>
            <a:ext cx="1946160" cy="553320"/>
            <a:chOff x="0" y="379800"/>
            <a:chExt cx="1946160" cy="553320"/>
          </a:xfrm>
        </p:grpSpPr>
        <p:sp>
          <p:nvSpPr>
            <p:cNvPr id="11" name="Google Shape;11;p21"/>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1"/>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3" name="Google Shape;13;p21"/>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1"/>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1"/>
          <p:cNvGrpSpPr/>
          <p:nvPr/>
        </p:nvGrpSpPr>
        <p:grpSpPr>
          <a:xfrm>
            <a:off x="0" y="379440"/>
            <a:ext cx="1123200" cy="553680"/>
            <a:chOff x="0" y="379440"/>
            <a:chExt cx="1123200" cy="553680"/>
          </a:xfrm>
        </p:grpSpPr>
        <p:grpSp>
          <p:nvGrpSpPr>
            <p:cNvPr id="16" name="Google Shape;16;p21"/>
            <p:cNvGrpSpPr/>
            <p:nvPr/>
          </p:nvGrpSpPr>
          <p:grpSpPr>
            <a:xfrm>
              <a:off x="0" y="379440"/>
              <a:ext cx="481320" cy="553680"/>
              <a:chOff x="0" y="379440"/>
              <a:chExt cx="481320" cy="553680"/>
            </a:xfrm>
          </p:grpSpPr>
          <p:sp>
            <p:nvSpPr>
              <p:cNvPr id="17" name="Google Shape;17;p21"/>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1"/>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1"/>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1"/>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1"/>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1"/>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1"/>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1"/>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1"/>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1"/>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1"/>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1"/>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1"/>
          <p:cNvGrpSpPr/>
          <p:nvPr/>
        </p:nvGrpSpPr>
        <p:grpSpPr>
          <a:xfrm>
            <a:off x="0" y="6706080"/>
            <a:ext cx="12191760" cy="150120"/>
            <a:chOff x="0" y="6706080"/>
            <a:chExt cx="12191760" cy="150120"/>
          </a:xfrm>
        </p:grpSpPr>
        <p:sp>
          <p:nvSpPr>
            <p:cNvPr id="30" name="Google Shape;30;p21"/>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1"/>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21"/>
          <p:cNvSpPr txBox="1">
            <a:spLocks noGrp="1"/>
          </p:cNvSpPr>
          <p:nvPr>
            <p:ph type="body" idx="1"/>
          </p:nvPr>
        </p:nvSpPr>
        <p:spPr>
          <a:xfrm>
            <a:off x="5352120" y="-15120"/>
            <a:ext cx="6839640" cy="687276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33" name="Google Shape;33;p2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grpSp>
        <p:nvGrpSpPr>
          <p:cNvPr id="83" name="Google Shape;83;p24"/>
          <p:cNvGrpSpPr/>
          <p:nvPr/>
        </p:nvGrpSpPr>
        <p:grpSpPr>
          <a:xfrm>
            <a:off x="0" y="379800"/>
            <a:ext cx="1946160" cy="553320"/>
            <a:chOff x="0" y="379800"/>
            <a:chExt cx="1946160" cy="553320"/>
          </a:xfrm>
        </p:grpSpPr>
        <p:sp>
          <p:nvSpPr>
            <p:cNvPr id="84" name="Google Shape;84;p24"/>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4"/>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86" name="Google Shape;86;p24"/>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4"/>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4"/>
          <p:cNvGrpSpPr/>
          <p:nvPr/>
        </p:nvGrpSpPr>
        <p:grpSpPr>
          <a:xfrm>
            <a:off x="0" y="379440"/>
            <a:ext cx="1123200" cy="553680"/>
            <a:chOff x="0" y="379440"/>
            <a:chExt cx="1123200" cy="553680"/>
          </a:xfrm>
        </p:grpSpPr>
        <p:grpSp>
          <p:nvGrpSpPr>
            <p:cNvPr id="89" name="Google Shape;89;p24"/>
            <p:cNvGrpSpPr/>
            <p:nvPr/>
          </p:nvGrpSpPr>
          <p:grpSpPr>
            <a:xfrm>
              <a:off x="0" y="379440"/>
              <a:ext cx="481320" cy="553680"/>
              <a:chOff x="0" y="379440"/>
              <a:chExt cx="481320" cy="553680"/>
            </a:xfrm>
          </p:grpSpPr>
          <p:sp>
            <p:nvSpPr>
              <p:cNvPr id="90" name="Google Shape;90;p24"/>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4"/>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4"/>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4"/>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24"/>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4"/>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4"/>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4"/>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4"/>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4"/>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4"/>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4"/>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24"/>
          <p:cNvGrpSpPr/>
          <p:nvPr/>
        </p:nvGrpSpPr>
        <p:grpSpPr>
          <a:xfrm>
            <a:off x="0" y="6706080"/>
            <a:ext cx="12191760" cy="150120"/>
            <a:chOff x="0" y="6706080"/>
            <a:chExt cx="12191760" cy="150120"/>
          </a:xfrm>
        </p:grpSpPr>
        <p:sp>
          <p:nvSpPr>
            <p:cNvPr id="103" name="Google Shape;103;p24"/>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4"/>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2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6" name="Google Shape;106;p2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
        <p:cNvGrpSpPr/>
        <p:nvPr/>
      </p:nvGrpSpPr>
      <p:grpSpPr>
        <a:xfrm>
          <a:off x="0" y="0"/>
          <a:ext cx="0" cy="0"/>
          <a:chOff x="0" y="0"/>
          <a:chExt cx="0" cy="0"/>
        </a:xfrm>
      </p:grpSpPr>
      <p:sp>
        <p:nvSpPr>
          <p:cNvPr id="156" name="Google Shape;156;p26"/>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300" b="0" strike="noStrik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600" b="0" strike="noStrike">
                <a:solidFill>
                  <a:srgbClr val="FFFFFF"/>
                </a:solidFill>
                <a:latin typeface="Microsoft Yahei"/>
                <a:ea typeface="Microsoft Yahei"/>
                <a:cs typeface="Microsoft Yahei"/>
                <a:sym typeface="Microsoft Yahei"/>
              </a:rPr>
              <a:t>ibaotu.com</a:t>
            </a:r>
            <a:endParaRPr sz="600" b="0" strike="noStrike">
              <a:solidFill>
                <a:schemeClr val="dk1"/>
              </a:solidFill>
              <a:latin typeface="Arial"/>
              <a:ea typeface="Arial"/>
              <a:cs typeface="Arial"/>
              <a:sym typeface="Arial"/>
            </a:endParaRPr>
          </a:p>
        </p:txBody>
      </p:sp>
      <p:grpSp>
        <p:nvGrpSpPr>
          <p:cNvPr id="157" name="Google Shape;157;p26"/>
          <p:cNvGrpSpPr/>
          <p:nvPr/>
        </p:nvGrpSpPr>
        <p:grpSpPr>
          <a:xfrm>
            <a:off x="0" y="379800"/>
            <a:ext cx="1946160" cy="553320"/>
            <a:chOff x="0" y="379800"/>
            <a:chExt cx="1946160" cy="553320"/>
          </a:xfrm>
        </p:grpSpPr>
        <p:sp>
          <p:nvSpPr>
            <p:cNvPr id="158" name="Google Shape;158;p26"/>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60" name="Google Shape;160;p26"/>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26"/>
          <p:cNvGrpSpPr/>
          <p:nvPr/>
        </p:nvGrpSpPr>
        <p:grpSpPr>
          <a:xfrm>
            <a:off x="0" y="379440"/>
            <a:ext cx="1123200" cy="553680"/>
            <a:chOff x="0" y="379440"/>
            <a:chExt cx="1123200" cy="553680"/>
          </a:xfrm>
        </p:grpSpPr>
        <p:grpSp>
          <p:nvGrpSpPr>
            <p:cNvPr id="163" name="Google Shape;163;p26"/>
            <p:cNvGrpSpPr/>
            <p:nvPr/>
          </p:nvGrpSpPr>
          <p:grpSpPr>
            <a:xfrm>
              <a:off x="0" y="379440"/>
              <a:ext cx="481320" cy="553680"/>
              <a:chOff x="0" y="379440"/>
              <a:chExt cx="481320" cy="553680"/>
            </a:xfrm>
          </p:grpSpPr>
          <p:sp>
            <p:nvSpPr>
              <p:cNvPr id="164" name="Google Shape;164;p26"/>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26"/>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26"/>
          <p:cNvGrpSpPr/>
          <p:nvPr/>
        </p:nvGrpSpPr>
        <p:grpSpPr>
          <a:xfrm>
            <a:off x="0" y="6706080"/>
            <a:ext cx="12191760" cy="150120"/>
            <a:chOff x="0" y="6706080"/>
            <a:chExt cx="12191760" cy="150120"/>
          </a:xfrm>
        </p:grpSpPr>
        <p:sp>
          <p:nvSpPr>
            <p:cNvPr id="177" name="Google Shape;177;p26"/>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txBox="1">
            <a:spLocks noGrp="1"/>
          </p:cNvSpPr>
          <p:nvPr>
            <p:ph type="body" idx="1"/>
          </p:nvPr>
        </p:nvSpPr>
        <p:spPr>
          <a:xfrm>
            <a:off x="768960" y="1781640"/>
            <a:ext cx="2143080" cy="214524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180" name="Google Shape;180;p26"/>
          <p:cNvSpPr txBox="1">
            <a:spLocks noGrp="1"/>
          </p:cNvSpPr>
          <p:nvPr>
            <p:ph type="body" idx="2"/>
          </p:nvPr>
        </p:nvSpPr>
        <p:spPr>
          <a:xfrm>
            <a:off x="2899080" y="3915360"/>
            <a:ext cx="2144880" cy="213480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181" name="Google Shape;181;p26"/>
          <p:cNvSpPr txBox="1">
            <a:spLocks noGrp="1"/>
          </p:cNvSpPr>
          <p:nvPr>
            <p:ph type="body" idx="3"/>
          </p:nvPr>
        </p:nvSpPr>
        <p:spPr>
          <a:xfrm>
            <a:off x="5034600" y="1781640"/>
            <a:ext cx="2133360" cy="213336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182" name="Google Shape;182;p26"/>
          <p:cNvSpPr txBox="1">
            <a:spLocks noGrp="1"/>
          </p:cNvSpPr>
          <p:nvPr>
            <p:ph type="body" idx="4"/>
          </p:nvPr>
        </p:nvSpPr>
        <p:spPr>
          <a:xfrm>
            <a:off x="9300960" y="1781640"/>
            <a:ext cx="2123280" cy="213336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183" name="Google Shape;183;p26"/>
          <p:cNvSpPr txBox="1">
            <a:spLocks noGrp="1"/>
          </p:cNvSpPr>
          <p:nvPr>
            <p:ph type="sldNum" idx="12"/>
          </p:nvPr>
        </p:nvSpPr>
        <p:spPr>
          <a:xfrm>
            <a:off x="11025360" y="490680"/>
            <a:ext cx="583920" cy="36468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buNone/>
              <a:defRPr sz="1100" b="0" i="1" strike="noStrik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buNone/>
              <a:defRPr sz="1100" b="0" i="1" strike="noStrik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buNone/>
              <a:defRPr sz="1100" b="0" i="1" strike="noStrik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buNone/>
              <a:defRPr sz="1100" b="0" i="1" strike="noStrik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buNone/>
              <a:defRPr sz="1100" b="0" i="1" strike="noStrik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buNone/>
              <a:defRPr sz="1100" b="0" i="1" strike="noStrik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buNone/>
              <a:defRPr sz="1100" b="0" i="1" strike="noStrik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buNone/>
              <a:defRPr sz="1100" b="0" i="1" strike="noStrik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buNone/>
              <a:defRPr sz="1100" b="0" i="1" strike="noStrik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i="0">
              <a:solidFill>
                <a:schemeClr val="dk1"/>
              </a:solidFill>
              <a:latin typeface="Times New Roman"/>
              <a:ea typeface="Times New Roman"/>
              <a:cs typeface="Times New Roman"/>
              <a:sym typeface="Times New Roman"/>
            </a:endParaRPr>
          </a:p>
        </p:txBody>
      </p:sp>
      <p:sp>
        <p:nvSpPr>
          <p:cNvPr id="184" name="Google Shape;184;p2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3"/>
        <p:cNvGrpSpPr/>
        <p:nvPr/>
      </p:nvGrpSpPr>
      <p:grpSpPr>
        <a:xfrm>
          <a:off x="0" y="0"/>
          <a:ext cx="0" cy="0"/>
          <a:chOff x="0" y="0"/>
          <a:chExt cx="0" cy="0"/>
        </a:xfrm>
      </p:grpSpPr>
      <p:sp>
        <p:nvSpPr>
          <p:cNvPr id="234" name="Google Shape;234;p29"/>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300" b="0" strike="noStrik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600" b="0" strike="noStrike">
                <a:solidFill>
                  <a:srgbClr val="FFFFFF"/>
                </a:solidFill>
                <a:latin typeface="Microsoft Yahei"/>
                <a:ea typeface="Microsoft Yahei"/>
                <a:cs typeface="Microsoft Yahei"/>
                <a:sym typeface="Microsoft Yahei"/>
              </a:rPr>
              <a:t>ibaotu.com</a:t>
            </a:r>
            <a:endParaRPr sz="600" b="0" strike="noStrike">
              <a:solidFill>
                <a:schemeClr val="dk1"/>
              </a:solidFill>
              <a:latin typeface="Arial"/>
              <a:ea typeface="Arial"/>
              <a:cs typeface="Arial"/>
              <a:sym typeface="Arial"/>
            </a:endParaRPr>
          </a:p>
        </p:txBody>
      </p:sp>
      <p:grpSp>
        <p:nvGrpSpPr>
          <p:cNvPr id="235" name="Google Shape;235;p29"/>
          <p:cNvGrpSpPr/>
          <p:nvPr/>
        </p:nvGrpSpPr>
        <p:grpSpPr>
          <a:xfrm>
            <a:off x="0" y="379800"/>
            <a:ext cx="1946160" cy="553320"/>
            <a:chOff x="0" y="379800"/>
            <a:chExt cx="1946160" cy="553320"/>
          </a:xfrm>
        </p:grpSpPr>
        <p:sp>
          <p:nvSpPr>
            <p:cNvPr id="236" name="Google Shape;236;p29"/>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238" name="Google Shape;238;p29"/>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9"/>
          <p:cNvGrpSpPr/>
          <p:nvPr/>
        </p:nvGrpSpPr>
        <p:grpSpPr>
          <a:xfrm>
            <a:off x="0" y="379440"/>
            <a:ext cx="1123200" cy="553680"/>
            <a:chOff x="0" y="379440"/>
            <a:chExt cx="1123200" cy="553680"/>
          </a:xfrm>
        </p:grpSpPr>
        <p:grpSp>
          <p:nvGrpSpPr>
            <p:cNvPr id="241" name="Google Shape;241;p29"/>
            <p:cNvGrpSpPr/>
            <p:nvPr/>
          </p:nvGrpSpPr>
          <p:grpSpPr>
            <a:xfrm>
              <a:off x="0" y="379440"/>
              <a:ext cx="481320" cy="553680"/>
              <a:chOff x="0" y="379440"/>
              <a:chExt cx="481320" cy="553680"/>
            </a:xfrm>
          </p:grpSpPr>
          <p:sp>
            <p:nvSpPr>
              <p:cNvPr id="242" name="Google Shape;242;p29"/>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9"/>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9"/>
          <p:cNvGrpSpPr/>
          <p:nvPr/>
        </p:nvGrpSpPr>
        <p:grpSpPr>
          <a:xfrm>
            <a:off x="0" y="6706080"/>
            <a:ext cx="12191760" cy="150120"/>
            <a:chOff x="0" y="6706080"/>
            <a:chExt cx="12191760" cy="150120"/>
          </a:xfrm>
        </p:grpSpPr>
        <p:sp>
          <p:nvSpPr>
            <p:cNvPr id="255" name="Google Shape;255;p29"/>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9"/>
          <p:cNvSpPr txBox="1">
            <a:spLocks noGrp="1"/>
          </p:cNvSpPr>
          <p:nvPr>
            <p:ph type="body" idx="1"/>
          </p:nvPr>
        </p:nvSpPr>
        <p:spPr>
          <a:xfrm>
            <a:off x="5406480" y="1606680"/>
            <a:ext cx="3187800" cy="206640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258" name="Google Shape;258;p29"/>
          <p:cNvSpPr txBox="1">
            <a:spLocks noGrp="1"/>
          </p:cNvSpPr>
          <p:nvPr>
            <p:ph type="body" idx="2"/>
          </p:nvPr>
        </p:nvSpPr>
        <p:spPr>
          <a:xfrm>
            <a:off x="5406480" y="3968640"/>
            <a:ext cx="1445040" cy="204408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259" name="Google Shape;259;p29"/>
          <p:cNvSpPr txBox="1">
            <a:spLocks noGrp="1"/>
          </p:cNvSpPr>
          <p:nvPr>
            <p:ph type="body" idx="3"/>
          </p:nvPr>
        </p:nvSpPr>
        <p:spPr>
          <a:xfrm>
            <a:off x="7161480" y="3968640"/>
            <a:ext cx="1445040" cy="204408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260" name="Google Shape;260;p29"/>
          <p:cNvSpPr txBox="1">
            <a:spLocks noGrp="1"/>
          </p:cNvSpPr>
          <p:nvPr>
            <p:ph type="body" idx="4"/>
          </p:nvPr>
        </p:nvSpPr>
        <p:spPr>
          <a:xfrm>
            <a:off x="8904240" y="1606680"/>
            <a:ext cx="2080440" cy="440604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261" name="Google Shape;261;p2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4"/>
        <p:cNvGrpSpPr/>
        <p:nvPr/>
      </p:nvGrpSpPr>
      <p:grpSpPr>
        <a:xfrm>
          <a:off x="0" y="0"/>
          <a:ext cx="0" cy="0"/>
          <a:chOff x="0" y="0"/>
          <a:chExt cx="0" cy="0"/>
        </a:xfrm>
      </p:grpSpPr>
      <p:sp>
        <p:nvSpPr>
          <p:cNvPr id="385" name="Google Shape;385;p33"/>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300" b="0" strike="noStrik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600" b="0" strike="noStrike">
                <a:solidFill>
                  <a:srgbClr val="FFFFFF"/>
                </a:solidFill>
                <a:latin typeface="Microsoft Yahei"/>
                <a:ea typeface="Microsoft Yahei"/>
                <a:cs typeface="Microsoft Yahei"/>
                <a:sym typeface="Microsoft Yahei"/>
              </a:rPr>
              <a:t>ibaotu.com</a:t>
            </a:r>
            <a:endParaRPr sz="600" b="0" strike="noStrike">
              <a:solidFill>
                <a:schemeClr val="dk1"/>
              </a:solidFill>
              <a:latin typeface="Arial"/>
              <a:ea typeface="Arial"/>
              <a:cs typeface="Arial"/>
              <a:sym typeface="Arial"/>
            </a:endParaRPr>
          </a:p>
        </p:txBody>
      </p:sp>
      <p:grpSp>
        <p:nvGrpSpPr>
          <p:cNvPr id="386" name="Google Shape;386;p33"/>
          <p:cNvGrpSpPr/>
          <p:nvPr/>
        </p:nvGrpSpPr>
        <p:grpSpPr>
          <a:xfrm>
            <a:off x="0" y="379800"/>
            <a:ext cx="1946160" cy="553320"/>
            <a:chOff x="0" y="379800"/>
            <a:chExt cx="1946160" cy="553320"/>
          </a:xfrm>
        </p:grpSpPr>
        <p:sp>
          <p:nvSpPr>
            <p:cNvPr id="387" name="Google Shape;387;p33"/>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389" name="Google Shape;389;p33"/>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33"/>
          <p:cNvGrpSpPr/>
          <p:nvPr/>
        </p:nvGrpSpPr>
        <p:grpSpPr>
          <a:xfrm>
            <a:off x="0" y="379440"/>
            <a:ext cx="1123200" cy="553680"/>
            <a:chOff x="0" y="379440"/>
            <a:chExt cx="1123200" cy="553680"/>
          </a:xfrm>
        </p:grpSpPr>
        <p:grpSp>
          <p:nvGrpSpPr>
            <p:cNvPr id="392" name="Google Shape;392;p33"/>
            <p:cNvGrpSpPr/>
            <p:nvPr/>
          </p:nvGrpSpPr>
          <p:grpSpPr>
            <a:xfrm>
              <a:off x="0" y="379440"/>
              <a:ext cx="481320" cy="553680"/>
              <a:chOff x="0" y="379440"/>
              <a:chExt cx="481320" cy="553680"/>
            </a:xfrm>
          </p:grpSpPr>
          <p:sp>
            <p:nvSpPr>
              <p:cNvPr id="393" name="Google Shape;393;p33"/>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3"/>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33"/>
          <p:cNvGrpSpPr/>
          <p:nvPr/>
        </p:nvGrpSpPr>
        <p:grpSpPr>
          <a:xfrm>
            <a:off x="0" y="6706080"/>
            <a:ext cx="12191760" cy="150120"/>
            <a:chOff x="0" y="6706080"/>
            <a:chExt cx="12191760" cy="150120"/>
          </a:xfrm>
        </p:grpSpPr>
        <p:sp>
          <p:nvSpPr>
            <p:cNvPr id="406" name="Google Shape;406;p33"/>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9" name="Google Shape;409;p3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
          <p:cNvSpPr txBox="1"/>
          <p:nvPr/>
        </p:nvSpPr>
        <p:spPr>
          <a:xfrm>
            <a:off x="1043709" y="2196937"/>
            <a:ext cx="1001221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dirty="0">
                <a:solidFill>
                  <a:srgbClr val="ED1C2A"/>
                </a:solidFill>
              </a:rPr>
              <a:t>KHOÁ LUẬN</a:t>
            </a:r>
            <a:r>
              <a:rPr lang="en-US" sz="5400" b="1" i="0" u="none" strike="noStrike" cap="none" dirty="0">
                <a:solidFill>
                  <a:srgbClr val="ED1C2A"/>
                </a:solidFill>
                <a:latin typeface="Arial"/>
                <a:ea typeface="Arial"/>
                <a:cs typeface="Arial"/>
                <a:sym typeface="Arial"/>
              </a:rPr>
              <a:t> TỐT NGHIỆP</a:t>
            </a:r>
            <a:endParaRPr sz="5400" b="1" dirty="0">
              <a:solidFill>
                <a:srgbClr val="ED1C2A"/>
              </a:solidFill>
              <a:latin typeface="Arial"/>
              <a:ea typeface="Arial"/>
              <a:cs typeface="Arial"/>
              <a:sym typeface="Arial"/>
            </a:endParaRPr>
          </a:p>
        </p:txBody>
      </p:sp>
      <p:sp>
        <p:nvSpPr>
          <p:cNvPr id="464" name="Google Shape;464;p1"/>
          <p:cNvSpPr txBox="1">
            <a:spLocks noGrp="1"/>
          </p:cNvSpPr>
          <p:nvPr>
            <p:ph type="ftr" idx="11"/>
          </p:nvPr>
        </p:nvSpPr>
        <p:spPr>
          <a:xfrm>
            <a:off x="381000" y="6234261"/>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
        <p:nvSpPr>
          <p:cNvPr id="465" name="Google Shape;465;p1"/>
          <p:cNvSpPr txBox="1">
            <a:spLocks noGrp="1"/>
          </p:cNvSpPr>
          <p:nvPr>
            <p:ph type="dt" idx="10"/>
          </p:nvPr>
        </p:nvSpPr>
        <p:spPr>
          <a:xfrm>
            <a:off x="9113240" y="6271924"/>
            <a:ext cx="30480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Khoa công nghệ thông tin</a:t>
            </a:r>
            <a:endParaRPr sz="1800">
              <a:solidFill>
                <a:schemeClr val="dk1"/>
              </a:solidFill>
              <a:latin typeface="Arial"/>
              <a:ea typeface="Arial"/>
              <a:cs typeface="Arial"/>
              <a:sym typeface="Arial"/>
            </a:endParaRPr>
          </a:p>
        </p:txBody>
      </p:sp>
      <p:sp>
        <p:nvSpPr>
          <p:cNvPr id="466" name="Google Shape;466;p1"/>
          <p:cNvSpPr txBox="1"/>
          <p:nvPr/>
        </p:nvSpPr>
        <p:spPr>
          <a:xfrm>
            <a:off x="2689174" y="4136006"/>
            <a:ext cx="84989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MSV: 1141260130</a:t>
            </a:r>
            <a:endParaRPr sz="2800" b="1" dirty="0">
              <a:solidFill>
                <a:schemeClr val="dk1"/>
              </a:solidFill>
              <a:latin typeface="Arial"/>
              <a:ea typeface="Arial"/>
              <a:cs typeface="Arial"/>
              <a:sym typeface="Arial"/>
            </a:endParaRPr>
          </a:p>
        </p:txBody>
      </p:sp>
      <p:sp>
        <p:nvSpPr>
          <p:cNvPr id="467" name="Google Shape;467;p1"/>
          <p:cNvSpPr txBox="1"/>
          <p:nvPr/>
        </p:nvSpPr>
        <p:spPr>
          <a:xfrm>
            <a:off x="2689174" y="4695302"/>
            <a:ext cx="851124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GVHD: TS. </a:t>
            </a:r>
            <a:r>
              <a:rPr lang="en-US" sz="2800" b="1" dirty="0" err="1">
                <a:solidFill>
                  <a:schemeClr val="dk1"/>
                </a:solidFill>
                <a:latin typeface="Arial"/>
                <a:ea typeface="Arial"/>
                <a:cs typeface="Arial"/>
                <a:sym typeface="Arial"/>
              </a:rPr>
              <a:t>Nguyễn</a:t>
            </a:r>
            <a:r>
              <a:rPr lang="en-US" sz="2800" b="1" dirty="0">
                <a:solidFill>
                  <a:schemeClr val="dk1"/>
                </a:solidFill>
                <a:latin typeface="Arial"/>
                <a:ea typeface="Arial"/>
                <a:cs typeface="Arial"/>
                <a:sym typeface="Arial"/>
              </a:rPr>
              <a:t> </a:t>
            </a:r>
            <a:r>
              <a:rPr lang="en-US" sz="2800" b="1" dirty="0" err="1">
                <a:solidFill>
                  <a:schemeClr val="dk1"/>
                </a:solidFill>
                <a:latin typeface="Arial"/>
                <a:ea typeface="Arial"/>
                <a:cs typeface="Arial"/>
                <a:sym typeface="Arial"/>
              </a:rPr>
              <a:t>Văn</a:t>
            </a:r>
            <a:r>
              <a:rPr lang="en-US" sz="2800" b="1" dirty="0">
                <a:solidFill>
                  <a:schemeClr val="dk1"/>
                </a:solidFill>
                <a:latin typeface="Arial"/>
                <a:ea typeface="Arial"/>
                <a:cs typeface="Arial"/>
                <a:sym typeface="Arial"/>
              </a:rPr>
              <a:t> </a:t>
            </a:r>
            <a:r>
              <a:rPr lang="en-US" sz="2800" b="1" dirty="0" err="1">
                <a:solidFill>
                  <a:schemeClr val="dk1"/>
                </a:solidFill>
                <a:latin typeface="Arial"/>
                <a:ea typeface="Arial"/>
                <a:cs typeface="Arial"/>
                <a:sym typeface="Arial"/>
              </a:rPr>
              <a:t>Tỉnh</a:t>
            </a:r>
            <a:endParaRPr sz="2800" b="1" dirty="0">
              <a:solidFill>
                <a:schemeClr val="dk1"/>
              </a:solidFill>
              <a:latin typeface="Arial"/>
              <a:ea typeface="Arial"/>
              <a:cs typeface="Arial"/>
              <a:sym typeface="Arial"/>
            </a:endParaRPr>
          </a:p>
        </p:txBody>
      </p:sp>
      <p:sp>
        <p:nvSpPr>
          <p:cNvPr id="468" name="Google Shape;468;p1"/>
          <p:cNvSpPr txBox="1"/>
          <p:nvPr/>
        </p:nvSpPr>
        <p:spPr>
          <a:xfrm>
            <a:off x="2689174" y="3571422"/>
            <a:ext cx="849786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solidFill>
                  <a:schemeClr val="dk1"/>
                </a:solidFill>
                <a:latin typeface="Arial"/>
                <a:ea typeface="Arial"/>
                <a:cs typeface="Arial"/>
                <a:sym typeface="Arial"/>
              </a:rPr>
              <a:t>Sinh</a:t>
            </a:r>
            <a:r>
              <a:rPr lang="en-US" sz="2800" b="1" dirty="0">
                <a:solidFill>
                  <a:schemeClr val="dk1"/>
                </a:solidFill>
                <a:latin typeface="Arial"/>
                <a:ea typeface="Arial"/>
                <a:cs typeface="Arial"/>
                <a:sym typeface="Arial"/>
              </a:rPr>
              <a:t> </a:t>
            </a:r>
            <a:r>
              <a:rPr lang="en-US" sz="2800" b="1" dirty="0" err="1">
                <a:solidFill>
                  <a:schemeClr val="dk1"/>
                </a:solidFill>
                <a:latin typeface="Arial"/>
                <a:ea typeface="Arial"/>
                <a:cs typeface="Arial"/>
                <a:sym typeface="Arial"/>
              </a:rPr>
              <a:t>viên</a:t>
            </a:r>
            <a:r>
              <a:rPr lang="en-US" sz="2800" b="1" dirty="0">
                <a:solidFill>
                  <a:schemeClr val="dk1"/>
                </a:solidFill>
                <a:latin typeface="Arial"/>
                <a:ea typeface="Arial"/>
                <a:cs typeface="Arial"/>
                <a:sym typeface="Arial"/>
              </a:rPr>
              <a:t> </a:t>
            </a:r>
            <a:r>
              <a:rPr lang="en-US" sz="2800" b="1" dirty="0" err="1">
                <a:solidFill>
                  <a:schemeClr val="dk1"/>
                </a:solidFill>
                <a:latin typeface="Arial"/>
                <a:ea typeface="Arial"/>
                <a:cs typeface="Arial"/>
                <a:sym typeface="Arial"/>
              </a:rPr>
              <a:t>thực</a:t>
            </a:r>
            <a:r>
              <a:rPr lang="en-US" sz="2800" b="1" dirty="0">
                <a:solidFill>
                  <a:schemeClr val="dk1"/>
                </a:solidFill>
                <a:latin typeface="Arial"/>
                <a:ea typeface="Arial"/>
                <a:cs typeface="Arial"/>
                <a:sym typeface="Arial"/>
              </a:rPr>
              <a:t> </a:t>
            </a:r>
            <a:r>
              <a:rPr lang="en-US" sz="2800" b="1" dirty="0" err="1">
                <a:solidFill>
                  <a:schemeClr val="dk1"/>
                </a:solidFill>
                <a:latin typeface="Arial"/>
                <a:ea typeface="Arial"/>
                <a:cs typeface="Arial"/>
                <a:sym typeface="Arial"/>
              </a:rPr>
              <a:t>hiện</a:t>
            </a:r>
            <a:r>
              <a:rPr lang="en-US" sz="2800" b="1" dirty="0">
                <a:solidFill>
                  <a:schemeClr val="dk1"/>
                </a:solidFill>
              </a:rPr>
              <a:t>: </a:t>
            </a:r>
            <a:r>
              <a:rPr lang="en-US" sz="2800" b="1" dirty="0" err="1">
                <a:solidFill>
                  <a:schemeClr val="dk1"/>
                </a:solidFill>
              </a:rPr>
              <a:t>Phạm</a:t>
            </a:r>
            <a:r>
              <a:rPr lang="en-US" sz="2800" b="1" dirty="0">
                <a:solidFill>
                  <a:schemeClr val="dk1"/>
                </a:solidFill>
              </a:rPr>
              <a:t> </a:t>
            </a:r>
            <a:r>
              <a:rPr lang="en-US" sz="2800" b="1" dirty="0" err="1">
                <a:solidFill>
                  <a:schemeClr val="dk1"/>
                </a:solidFill>
              </a:rPr>
              <a:t>Ngọc</a:t>
            </a:r>
            <a:r>
              <a:rPr lang="en-US" sz="2800" b="1" dirty="0">
                <a:solidFill>
                  <a:schemeClr val="dk1"/>
                </a:solidFill>
              </a:rPr>
              <a:t> </a:t>
            </a:r>
            <a:r>
              <a:rPr lang="en-US" sz="2800" b="1" dirty="0" err="1">
                <a:solidFill>
                  <a:schemeClr val="dk1"/>
                </a:solidFill>
              </a:rPr>
              <a:t>Huy</a:t>
            </a:r>
            <a:endParaRPr sz="2800" b="1" dirty="0">
              <a:solidFill>
                <a:schemeClr val="dk1"/>
              </a:solidFill>
              <a:latin typeface="Arial"/>
              <a:ea typeface="Arial"/>
              <a:cs typeface="Arial"/>
              <a:sym typeface="Arial"/>
            </a:endParaRPr>
          </a:p>
        </p:txBody>
      </p:sp>
      <p:sp>
        <p:nvSpPr>
          <p:cNvPr id="469" name="Google Shape;469;p1"/>
          <p:cNvSpPr txBox="1"/>
          <p:nvPr/>
        </p:nvSpPr>
        <p:spPr>
          <a:xfrm>
            <a:off x="4114800" y="6270461"/>
            <a:ext cx="4457699"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i="1" dirty="0">
                <a:solidFill>
                  <a:srgbClr val="595959"/>
                </a:solidFill>
                <a:latin typeface="Times New Roman"/>
                <a:ea typeface="Times New Roman"/>
                <a:cs typeface="Times New Roman"/>
                <a:sym typeface="Times New Roman"/>
              </a:rPr>
              <a:t>Hà Nội, </a:t>
            </a:r>
            <a:r>
              <a:rPr lang="en-US" sz="1800" i="1" dirty="0" err="1">
                <a:solidFill>
                  <a:srgbClr val="595959"/>
                </a:solidFill>
                <a:latin typeface="Times New Roman"/>
                <a:ea typeface="Times New Roman"/>
                <a:cs typeface="Times New Roman"/>
                <a:sym typeface="Times New Roman"/>
              </a:rPr>
              <a:t>ngày</a:t>
            </a:r>
            <a:r>
              <a:rPr lang="en-US" sz="1800" i="1" dirty="0">
                <a:solidFill>
                  <a:srgbClr val="595959"/>
                </a:solidFill>
                <a:latin typeface="Times New Roman"/>
                <a:ea typeface="Times New Roman"/>
                <a:cs typeface="Times New Roman"/>
                <a:sym typeface="Times New Roman"/>
              </a:rPr>
              <a:t> 24 </a:t>
            </a:r>
            <a:r>
              <a:rPr lang="en-US" sz="1800" i="1" dirty="0" err="1">
                <a:solidFill>
                  <a:srgbClr val="595959"/>
                </a:solidFill>
                <a:latin typeface="Times New Roman"/>
                <a:ea typeface="Times New Roman"/>
                <a:cs typeface="Times New Roman"/>
                <a:sym typeface="Times New Roman"/>
              </a:rPr>
              <a:t>tháng</a:t>
            </a:r>
            <a:r>
              <a:rPr lang="en-US" sz="1800" i="1" dirty="0">
                <a:solidFill>
                  <a:srgbClr val="595959"/>
                </a:solidFill>
                <a:latin typeface="Times New Roman"/>
                <a:ea typeface="Times New Roman"/>
                <a:cs typeface="Times New Roman"/>
                <a:sym typeface="Times New Roman"/>
              </a:rPr>
              <a:t> 9 năm 2023</a:t>
            </a:r>
            <a:endParaRPr dirty="0">
              <a:latin typeface="Times New Roman"/>
              <a:ea typeface="Times New Roman"/>
              <a:cs typeface="Times New Roman"/>
              <a:sym typeface="Times New Roman"/>
            </a:endParaRPr>
          </a:p>
        </p:txBody>
      </p:sp>
      <p:sp>
        <p:nvSpPr>
          <p:cNvPr id="470" name="Google Shape;470;p1"/>
          <p:cNvSpPr/>
          <p:nvPr/>
        </p:nvSpPr>
        <p:spPr>
          <a:xfrm>
            <a:off x="1219200" y="284909"/>
            <a:ext cx="1143781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0070C0"/>
                </a:solidFill>
                <a:latin typeface="Arial"/>
                <a:ea typeface="Arial"/>
                <a:cs typeface="Arial"/>
                <a:sym typeface="Arial"/>
              </a:rPr>
              <a:t>ĐẠI HỌC CÔNG NGHIỆP HÀ NỘI</a:t>
            </a:r>
            <a:endParaRPr sz="4000" b="1" cap="none">
              <a:solidFill>
                <a:srgbClr val="0070C0"/>
              </a:solidFill>
              <a:latin typeface="Arial"/>
              <a:ea typeface="Arial"/>
              <a:cs typeface="Arial"/>
              <a:sym typeface="Arial"/>
            </a:endParaRPr>
          </a:p>
        </p:txBody>
      </p:sp>
      <p:sp>
        <p:nvSpPr>
          <p:cNvPr id="471" name="Google Shape;471;p1"/>
          <p:cNvSpPr/>
          <p:nvPr/>
        </p:nvSpPr>
        <p:spPr>
          <a:xfrm>
            <a:off x="3720298" y="974009"/>
            <a:ext cx="596509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cap="none">
                <a:solidFill>
                  <a:schemeClr val="accent4"/>
                </a:solidFill>
                <a:latin typeface="Arial"/>
                <a:ea typeface="Arial"/>
                <a:cs typeface="Arial"/>
                <a:sym typeface="Arial"/>
              </a:rPr>
              <a:t>KHOA CÔNG NGHỆ THÔNG TIN</a:t>
            </a:r>
            <a:endParaRPr sz="2800" b="1" cap="none">
              <a:solidFill>
                <a:schemeClr val="accent4"/>
              </a:solidFill>
              <a:latin typeface="Arial"/>
              <a:ea typeface="Arial"/>
              <a:cs typeface="Arial"/>
              <a:sym typeface="Arial"/>
            </a:endParaRPr>
          </a:p>
        </p:txBody>
      </p:sp>
      <p:sp>
        <p:nvSpPr>
          <p:cNvPr id="472" name="Google Shape;472;p1"/>
          <p:cNvSpPr/>
          <p:nvPr/>
        </p:nvSpPr>
        <p:spPr>
          <a:xfrm>
            <a:off x="9803" y="381000"/>
            <a:ext cx="294997" cy="707886"/>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
          <p:cNvSpPr/>
          <p:nvPr/>
        </p:nvSpPr>
        <p:spPr>
          <a:xfrm>
            <a:off x="766440" y="1781640"/>
            <a:ext cx="214668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5019480" y="1767960"/>
            <a:ext cx="217476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9276840" y="1779840"/>
            <a:ext cx="218340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927360" y="4388040"/>
            <a:ext cx="1809360" cy="96516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200" b="0" strike="noStrike">
                <a:solidFill>
                  <a:srgbClr val="FFFFFF"/>
                </a:solidFill>
                <a:latin typeface="Arial"/>
                <a:ea typeface="Arial"/>
                <a:cs typeface="Arial"/>
                <a:sym typeface="Arial"/>
              </a:rPr>
              <a:t>click to add your text here click to add your text here click to add your text here.</a:t>
            </a:r>
            <a:endParaRPr sz="1200" b="0" strike="noStrike">
              <a:solidFill>
                <a:schemeClr val="dk1"/>
              </a:solidFill>
              <a:latin typeface="Arial"/>
              <a:ea typeface="Arial"/>
              <a:cs typeface="Arial"/>
              <a:sym typeface="Arial"/>
            </a:endParaRPr>
          </a:p>
        </p:txBody>
      </p:sp>
      <p:sp>
        <p:nvSpPr>
          <p:cNvPr id="580" name="Google Shape;580;p5"/>
          <p:cNvSpPr/>
          <p:nvPr/>
        </p:nvSpPr>
        <p:spPr>
          <a:xfrm>
            <a:off x="12043363" y="5315699"/>
            <a:ext cx="2384732" cy="2746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2106719" y="456480"/>
            <a:ext cx="9542356" cy="1198875"/>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dirty="0">
                <a:solidFill>
                  <a:srgbClr val="FF3737"/>
                </a:solidFill>
                <a:latin typeface="Calibri"/>
                <a:ea typeface="Calibri"/>
                <a:cs typeface="Calibri"/>
                <a:sym typeface="Calibri"/>
              </a:rPr>
              <a:t>2</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Tổng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quan</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về</a:t>
            </a:r>
            <a:r>
              <a:rPr lang="en-US" sz="2400" b="1" strike="noStrike" dirty="0">
                <a:solidFill>
                  <a:srgbClr val="FF3737"/>
                </a:solidFill>
                <a:latin typeface="Calibri"/>
                <a:ea typeface="Calibri"/>
                <a:cs typeface="Calibri"/>
                <a:sym typeface="Calibri"/>
              </a:rPr>
              <a:t> Deep Learning </a:t>
            </a:r>
            <a:r>
              <a:rPr lang="en-US" sz="2400" b="1" strike="noStrike" dirty="0" err="1">
                <a:solidFill>
                  <a:srgbClr val="FF3737"/>
                </a:solidFill>
                <a:latin typeface="Calibri"/>
                <a:ea typeface="Calibri"/>
                <a:cs typeface="Calibri"/>
                <a:sym typeface="Calibri"/>
              </a:rPr>
              <a:t>và</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ứng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dụng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trong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các</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bài</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toán</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sinh</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học</a:t>
            </a:r>
            <a:r>
              <a:rPr lang="en-US" sz="2400" b="1" strike="noStrike" dirty="0">
                <a:solidFill>
                  <a:srgbClr val="FF3737"/>
                </a:solidFill>
                <a:latin typeface="Calibri"/>
                <a:ea typeface="Calibri"/>
                <a:cs typeface="Calibri"/>
                <a:sym typeface="Calibri"/>
              </a:rPr>
              <a:t> </a:t>
            </a:r>
          </a:p>
          <a:p>
            <a:pPr marL="0" marR="0" lvl="0" indent="0" algn="l" rtl="0">
              <a:lnSpc>
                <a:spcPct val="100000"/>
              </a:lnSpc>
              <a:spcBef>
                <a:spcPts val="0"/>
              </a:spcBef>
              <a:spcAft>
                <a:spcPts val="0"/>
              </a:spcAft>
              <a:buNone/>
            </a:pPr>
            <a:endParaRPr lang="en-US" sz="2400" b="1" strike="noStrike" dirty="0">
              <a:solidFill>
                <a:srgbClr val="FF3737"/>
              </a:solidFill>
              <a:latin typeface="Calibri"/>
              <a:ea typeface="Calibri"/>
              <a:cs typeface="Calibri"/>
              <a:sym typeface="Calibri"/>
            </a:endParaRPr>
          </a:p>
          <a:p>
            <a:pPr marL="0" marR="0" lvl="0" indent="0" algn="l" rtl="0">
              <a:lnSpc>
                <a:spcPct val="100000"/>
              </a:lnSpc>
              <a:spcBef>
                <a:spcPts val="0"/>
              </a:spcBef>
              <a:spcAft>
                <a:spcPts val="0"/>
              </a:spcAft>
              <a:buNone/>
            </a:pPr>
            <a:endParaRPr lang="en-US" sz="2400" b="0" strike="noStrike" dirty="0">
              <a:solidFill>
                <a:schemeClr val="dk1"/>
              </a:solidFill>
              <a:latin typeface="Arial"/>
              <a:ea typeface="Arial"/>
              <a:cs typeface="Arial"/>
              <a:sym typeface="Arial"/>
            </a:endParaRPr>
          </a:p>
        </p:txBody>
      </p:sp>
      <p:pic>
        <p:nvPicPr>
          <p:cNvPr id="2050" name="Picture 2" descr="Long Noncoding RNA (lncRNA) - YouTube">
            <a:extLst>
              <a:ext uri="{FF2B5EF4-FFF2-40B4-BE49-F238E27FC236}">
                <a16:creationId xmlns:a16="http://schemas.microsoft.com/office/drawing/2014/main" id="{33E2D2BD-8BA3-4BFA-9387-20E4CCEDE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08" y="1271774"/>
            <a:ext cx="566268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 RNA | What is microRNA (miRNA)? | How miRNAs work? | How miRNAs are  detected experimentally? - YouTube">
            <a:extLst>
              <a:ext uri="{FF2B5EF4-FFF2-40B4-BE49-F238E27FC236}">
                <a16:creationId xmlns:a16="http://schemas.microsoft.com/office/drawing/2014/main" id="{533F063F-E10B-499A-B0BA-47FD46FFE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08" y="3648389"/>
            <a:ext cx="5662680" cy="27531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ì sao Bộ Y tế đề xuất vẫn giữ COVID-19 là bệnh truyền nhiễm nhóm A và Việt  Nam chưa công bố hết dịch?">
            <a:extLst>
              <a:ext uri="{FF2B5EF4-FFF2-40B4-BE49-F238E27FC236}">
                <a16:creationId xmlns:a16="http://schemas.microsoft.com/office/drawing/2014/main" id="{65F04029-97EE-454A-8FBA-E0E668F07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2072" y="1271774"/>
            <a:ext cx="5569403" cy="2333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3DECE95-83E2-4609-9C3D-8F933AC6F5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072" y="3648389"/>
            <a:ext cx="5569402" cy="275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781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1000"/>
                                        <p:tgtEl>
                                          <p:spTgt spid="2052"/>
                                        </p:tgtEl>
                                      </p:cBhvr>
                                    </p:animEffect>
                                    <p:anim calcmode="lin" valueType="num">
                                      <p:cBhvr>
                                        <p:cTn id="15" dur="1000" fill="hold"/>
                                        <p:tgtEl>
                                          <p:spTgt spid="2052"/>
                                        </p:tgtEl>
                                        <p:attrNameLst>
                                          <p:attrName>ppt_x</p:attrName>
                                        </p:attrNameLst>
                                      </p:cBhvr>
                                      <p:tavLst>
                                        <p:tav tm="0">
                                          <p:val>
                                            <p:strVal val="#ppt_x"/>
                                          </p:val>
                                        </p:tav>
                                        <p:tav tm="100000">
                                          <p:val>
                                            <p:strVal val="#ppt_x"/>
                                          </p:val>
                                        </p:tav>
                                      </p:tavLst>
                                    </p:anim>
                                    <p:anim calcmode="lin" valueType="num">
                                      <p:cBhvr>
                                        <p:cTn id="1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6"/>
                                        </p:tgtEl>
                                        <p:attrNameLst>
                                          <p:attrName>style.visibility</p:attrName>
                                        </p:attrNameLst>
                                      </p:cBhvr>
                                      <p:to>
                                        <p:strVal val="visible"/>
                                      </p:to>
                                    </p:set>
                                    <p:animEffect transition="in" filter="fade">
                                      <p:cBhvr>
                                        <p:cTn id="21" dur="1000"/>
                                        <p:tgtEl>
                                          <p:spTgt spid="2056"/>
                                        </p:tgtEl>
                                      </p:cBhvr>
                                    </p:animEffect>
                                    <p:anim calcmode="lin" valueType="num">
                                      <p:cBhvr>
                                        <p:cTn id="22" dur="1000" fill="hold"/>
                                        <p:tgtEl>
                                          <p:spTgt spid="2056"/>
                                        </p:tgtEl>
                                        <p:attrNameLst>
                                          <p:attrName>ppt_x</p:attrName>
                                        </p:attrNameLst>
                                      </p:cBhvr>
                                      <p:tavLst>
                                        <p:tav tm="0">
                                          <p:val>
                                            <p:strVal val="#ppt_x"/>
                                          </p:val>
                                        </p:tav>
                                        <p:tav tm="100000">
                                          <p:val>
                                            <p:strVal val="#ppt_x"/>
                                          </p:val>
                                        </p:tav>
                                      </p:tavLst>
                                    </p:anim>
                                    <p:anim calcmode="lin" valueType="num">
                                      <p:cBhvr>
                                        <p:cTn id="23"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8"/>
                                        </p:tgtEl>
                                        <p:attrNameLst>
                                          <p:attrName>style.visibility</p:attrName>
                                        </p:attrNameLst>
                                      </p:cBhvr>
                                      <p:to>
                                        <p:strVal val="visible"/>
                                      </p:to>
                                    </p:set>
                                    <p:animEffect transition="in" filter="fade">
                                      <p:cBhvr>
                                        <p:cTn id="28" dur="1000"/>
                                        <p:tgtEl>
                                          <p:spTgt spid="2058"/>
                                        </p:tgtEl>
                                      </p:cBhvr>
                                    </p:animEffect>
                                    <p:anim calcmode="lin" valueType="num">
                                      <p:cBhvr>
                                        <p:cTn id="29" dur="1000" fill="hold"/>
                                        <p:tgtEl>
                                          <p:spTgt spid="2058"/>
                                        </p:tgtEl>
                                        <p:attrNameLst>
                                          <p:attrName>ppt_x</p:attrName>
                                        </p:attrNameLst>
                                      </p:cBhvr>
                                      <p:tavLst>
                                        <p:tav tm="0">
                                          <p:val>
                                            <p:strVal val="#ppt_x"/>
                                          </p:val>
                                        </p:tav>
                                        <p:tav tm="100000">
                                          <p:val>
                                            <p:strVal val="#ppt_x"/>
                                          </p:val>
                                        </p:tav>
                                      </p:tavLst>
                                    </p:anim>
                                    <p:anim calcmode="lin" valueType="num">
                                      <p:cBhvr>
                                        <p:cTn id="30" dur="1000" fill="hold"/>
                                        <p:tgtEl>
                                          <p:spTgt spid="2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
          <p:cNvSpPr/>
          <p:nvPr/>
        </p:nvSpPr>
        <p:spPr>
          <a:xfrm>
            <a:off x="766440" y="1781640"/>
            <a:ext cx="214668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5019480" y="1767960"/>
            <a:ext cx="217476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9276840" y="1779840"/>
            <a:ext cx="218340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927360" y="4388040"/>
            <a:ext cx="1809360" cy="96516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200" b="0" strike="noStrike">
                <a:solidFill>
                  <a:srgbClr val="FFFFFF"/>
                </a:solidFill>
                <a:latin typeface="Arial"/>
                <a:ea typeface="Arial"/>
                <a:cs typeface="Arial"/>
                <a:sym typeface="Arial"/>
              </a:rPr>
              <a:t>click to add your text here click to add your text here click to add your text here.</a:t>
            </a:r>
            <a:endParaRPr sz="1200" b="0" strike="noStrike">
              <a:solidFill>
                <a:schemeClr val="dk1"/>
              </a:solidFill>
              <a:latin typeface="Arial"/>
              <a:ea typeface="Arial"/>
              <a:cs typeface="Arial"/>
              <a:sym typeface="Arial"/>
            </a:endParaRPr>
          </a:p>
        </p:txBody>
      </p:sp>
      <p:sp>
        <p:nvSpPr>
          <p:cNvPr id="580" name="Google Shape;580;p5"/>
          <p:cNvSpPr/>
          <p:nvPr/>
        </p:nvSpPr>
        <p:spPr>
          <a:xfrm>
            <a:off x="12043363" y="5315699"/>
            <a:ext cx="2384732" cy="2746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2106719" y="456480"/>
            <a:ext cx="9542356" cy="1198875"/>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dirty="0">
                <a:solidFill>
                  <a:srgbClr val="FF3737"/>
                </a:solidFill>
                <a:latin typeface="Calibri"/>
                <a:ea typeface="Calibri"/>
                <a:cs typeface="Calibri"/>
                <a:sym typeface="Calibri"/>
              </a:rPr>
              <a:t>2</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Tổng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quan</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về</a:t>
            </a:r>
            <a:r>
              <a:rPr lang="en-US" sz="2400" b="1" strike="noStrike" dirty="0">
                <a:solidFill>
                  <a:srgbClr val="FF3737"/>
                </a:solidFill>
                <a:latin typeface="Calibri"/>
                <a:ea typeface="Calibri"/>
                <a:cs typeface="Calibri"/>
                <a:sym typeface="Calibri"/>
              </a:rPr>
              <a:t> Deep Learning </a:t>
            </a:r>
            <a:r>
              <a:rPr lang="en-US" sz="2400" b="1" strike="noStrike" dirty="0" err="1">
                <a:solidFill>
                  <a:srgbClr val="FF3737"/>
                </a:solidFill>
                <a:latin typeface="Calibri"/>
                <a:ea typeface="Calibri"/>
                <a:cs typeface="Calibri"/>
                <a:sym typeface="Calibri"/>
              </a:rPr>
              <a:t>và</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ứng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dụng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trong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các</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bài</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toán</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sinh</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học</a:t>
            </a:r>
            <a:r>
              <a:rPr lang="en-US" sz="2400" b="1" strike="noStrike" dirty="0">
                <a:solidFill>
                  <a:srgbClr val="FF3737"/>
                </a:solidFill>
                <a:latin typeface="Calibri"/>
                <a:ea typeface="Calibri"/>
                <a:cs typeface="Calibri"/>
                <a:sym typeface="Calibri"/>
              </a:rPr>
              <a:t> </a:t>
            </a:r>
          </a:p>
          <a:p>
            <a:pPr marL="0" marR="0" lvl="0" indent="0" algn="l" rtl="0">
              <a:lnSpc>
                <a:spcPct val="100000"/>
              </a:lnSpc>
              <a:spcBef>
                <a:spcPts val="0"/>
              </a:spcBef>
              <a:spcAft>
                <a:spcPts val="0"/>
              </a:spcAft>
              <a:buNone/>
            </a:pPr>
            <a:endParaRPr lang="en-US" sz="2400" b="1" strike="noStrike" dirty="0">
              <a:solidFill>
                <a:srgbClr val="FF3737"/>
              </a:solidFill>
              <a:latin typeface="Calibri"/>
              <a:ea typeface="Calibri"/>
              <a:cs typeface="Calibri"/>
              <a:sym typeface="Calibri"/>
            </a:endParaRPr>
          </a:p>
          <a:p>
            <a:pPr marL="0" marR="0" lvl="0" indent="0" algn="l" rtl="0">
              <a:lnSpc>
                <a:spcPct val="100000"/>
              </a:lnSpc>
              <a:spcBef>
                <a:spcPts val="0"/>
              </a:spcBef>
              <a:spcAft>
                <a:spcPts val="0"/>
              </a:spcAft>
              <a:buNone/>
            </a:pPr>
            <a:endParaRPr lang="en-US" sz="2400" b="0" strike="noStrike" dirty="0">
              <a:solidFill>
                <a:schemeClr val="dk1"/>
              </a:solidFill>
              <a:latin typeface="Arial"/>
              <a:ea typeface="Arial"/>
              <a:cs typeface="Arial"/>
              <a:sym typeface="Arial"/>
            </a:endParaRPr>
          </a:p>
        </p:txBody>
      </p:sp>
      <p:pic>
        <p:nvPicPr>
          <p:cNvPr id="12" name="Picture 11" descr="A diagram of a gene editing process&#10;&#10;Description automatically generated with medium confidence">
            <a:extLst>
              <a:ext uri="{FF2B5EF4-FFF2-40B4-BE49-F238E27FC236}">
                <a16:creationId xmlns:a16="http://schemas.microsoft.com/office/drawing/2014/main" id="{31260E48-A2DE-4837-B7B2-EA3F50E271B4}"/>
              </a:ext>
            </a:extLst>
          </p:cNvPr>
          <p:cNvPicPr/>
          <p:nvPr/>
        </p:nvPicPr>
        <p:blipFill>
          <a:blip r:embed="rId3"/>
          <a:stretch>
            <a:fillRect/>
          </a:stretch>
        </p:blipFill>
        <p:spPr>
          <a:xfrm>
            <a:off x="564646" y="1357947"/>
            <a:ext cx="5388480" cy="4232398"/>
          </a:xfrm>
          <a:prstGeom prst="rect">
            <a:avLst/>
          </a:prstGeom>
        </p:spPr>
      </p:pic>
      <p:sp>
        <p:nvSpPr>
          <p:cNvPr id="13" name="Google Shape;573;p5">
            <a:extLst>
              <a:ext uri="{FF2B5EF4-FFF2-40B4-BE49-F238E27FC236}">
                <a16:creationId xmlns:a16="http://schemas.microsoft.com/office/drawing/2014/main" id="{8DF86033-C1D3-4A43-B5FF-71343A647710}"/>
              </a:ext>
            </a:extLst>
          </p:cNvPr>
          <p:cNvSpPr/>
          <p:nvPr/>
        </p:nvSpPr>
        <p:spPr>
          <a:xfrm>
            <a:off x="564646" y="5876924"/>
            <a:ext cx="5388479" cy="524596"/>
          </a:xfrm>
          <a:prstGeom prst="rect">
            <a:avLst/>
          </a:prstGeom>
          <a:noFill/>
          <a:ln>
            <a:noFill/>
          </a:ln>
        </p:spPr>
        <p:txBody>
          <a:bodyPr spcFirstLastPara="1" wrap="square" lIns="91425" tIns="91425" rIns="91425" bIns="91425" anchor="ctr" anchorCtr="0">
            <a:noAutofit/>
          </a:bodyPr>
          <a:lstStyle/>
          <a:p>
            <a:pPr lvl="0" algn="ctr"/>
            <a:r>
              <a:rPr lang="en-US" sz="1800" dirty="0" err="1">
                <a:latin typeface="Calibri" panose="020F0502020204030204" pitchFamily="34" charset="0"/>
                <a:ea typeface="Calibri" panose="020F0502020204030204" pitchFamily="34" charset="0"/>
                <a:cs typeface="Calibri" panose="020F0502020204030204" pitchFamily="34" charset="0"/>
              </a:rPr>
              <a:t>Mô</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hình</a:t>
            </a:r>
            <a:r>
              <a:rPr lang="en-US" sz="1800" dirty="0">
                <a:latin typeface="Calibri" panose="020F0502020204030204" pitchFamily="34" charset="0"/>
                <a:ea typeface="Calibri" panose="020F0502020204030204" pitchFamily="34" charset="0"/>
                <a:cs typeface="Calibri" panose="020F0502020204030204" pitchFamily="34" charset="0"/>
              </a:rPr>
              <a:t> PANDA </a:t>
            </a:r>
            <a:r>
              <a:rPr lang="en-US" sz="1800" dirty="0" err="1">
                <a:latin typeface="Calibri" panose="020F0502020204030204" pitchFamily="34" charset="0"/>
                <a:ea typeface="Calibri" panose="020F0502020204030204" pitchFamily="34" charset="0"/>
                <a:cs typeface="Calibri" panose="020F0502020204030204" pitchFamily="34" charset="0"/>
              </a:rPr>
              <a:t>áp</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dụng</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cho</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bài</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toán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toán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dự</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đoán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quan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hệ</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giữa</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bệnh</a:t>
            </a:r>
            <a:r>
              <a:rPr lang="en-US" sz="1800" dirty="0">
                <a:latin typeface="Calibri" panose="020F0502020204030204" pitchFamily="34" charset="0"/>
                <a:ea typeface="Calibri" panose="020F0502020204030204" pitchFamily="34" charset="0"/>
                <a:cs typeface="Calibri" panose="020F0502020204030204" pitchFamily="34" charset="0"/>
              </a:rPr>
              <a:t> – Long non-coding RNAs</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descr="A diagram of a dna sequence&#10;&#10;Description automatically generated with medium confidence">
            <a:extLst>
              <a:ext uri="{FF2B5EF4-FFF2-40B4-BE49-F238E27FC236}">
                <a16:creationId xmlns:a16="http://schemas.microsoft.com/office/drawing/2014/main" id="{F811A5C6-9AF8-4CA6-803D-06B97FA68F86}"/>
              </a:ext>
            </a:extLst>
          </p:cNvPr>
          <p:cNvPicPr/>
          <p:nvPr/>
        </p:nvPicPr>
        <p:blipFill>
          <a:blip r:embed="rId4"/>
          <a:stretch>
            <a:fillRect/>
          </a:stretch>
        </p:blipFill>
        <p:spPr>
          <a:xfrm>
            <a:off x="6236833" y="1338909"/>
            <a:ext cx="5412241" cy="4251435"/>
          </a:xfrm>
          <a:prstGeom prst="rect">
            <a:avLst/>
          </a:prstGeom>
        </p:spPr>
      </p:pic>
      <p:sp>
        <p:nvSpPr>
          <p:cNvPr id="15" name="Google Shape;573;p5">
            <a:extLst>
              <a:ext uri="{FF2B5EF4-FFF2-40B4-BE49-F238E27FC236}">
                <a16:creationId xmlns:a16="http://schemas.microsoft.com/office/drawing/2014/main" id="{45253C21-D3A8-44F9-927A-0A42B607FAB4}"/>
              </a:ext>
            </a:extLst>
          </p:cNvPr>
          <p:cNvSpPr/>
          <p:nvPr/>
        </p:nvSpPr>
        <p:spPr>
          <a:xfrm>
            <a:off x="6236833" y="5876924"/>
            <a:ext cx="5388479" cy="524596"/>
          </a:xfrm>
          <a:prstGeom prst="rect">
            <a:avLst/>
          </a:prstGeom>
          <a:noFill/>
          <a:ln>
            <a:noFill/>
          </a:ln>
        </p:spPr>
        <p:txBody>
          <a:bodyPr spcFirstLastPara="1" wrap="square" lIns="91425" tIns="91425" rIns="91425" bIns="91425" anchor="ctr" anchorCtr="0">
            <a:noAutofit/>
          </a:bodyPr>
          <a:lstStyle/>
          <a:p>
            <a:pPr lvl="0" algn="ctr"/>
            <a:r>
              <a:rPr lang="en-US" sz="1800" dirty="0" err="1">
                <a:latin typeface="Calibri" panose="020F0502020204030204" pitchFamily="34" charset="0"/>
                <a:ea typeface="Calibri" panose="020F0502020204030204" pitchFamily="34" charset="0"/>
                <a:cs typeface="Calibri" panose="020F0502020204030204" pitchFamily="34" charset="0"/>
              </a:rPr>
              <a:t>Mô</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hình</a:t>
            </a:r>
            <a:r>
              <a:rPr lang="en-US" sz="1800" dirty="0">
                <a:latin typeface="Calibri" panose="020F0502020204030204" pitchFamily="34" charset="0"/>
                <a:ea typeface="Calibri" panose="020F0502020204030204" pitchFamily="34" charset="0"/>
                <a:cs typeface="Calibri" panose="020F0502020204030204" pitchFamily="34" charset="0"/>
              </a:rPr>
              <a:t> VAEMDA </a:t>
            </a:r>
            <a:r>
              <a:rPr lang="en-US" sz="1800" dirty="0" err="1">
                <a:latin typeface="Calibri" panose="020F0502020204030204" pitchFamily="34" charset="0"/>
                <a:ea typeface="Calibri" panose="020F0502020204030204" pitchFamily="34" charset="0"/>
                <a:cs typeface="Calibri" panose="020F0502020204030204" pitchFamily="34" charset="0"/>
              </a:rPr>
              <a:t>áp</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dụng</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cho</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bài</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toán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toán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dự</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đoán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quan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hệ</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giữa</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bệnh</a:t>
            </a:r>
            <a:r>
              <a:rPr lang="en-US" sz="1800" dirty="0">
                <a:latin typeface="Calibri" panose="020F0502020204030204" pitchFamily="34" charset="0"/>
                <a:ea typeface="Calibri" panose="020F0502020204030204" pitchFamily="34" charset="0"/>
                <a:cs typeface="Calibri" panose="020F0502020204030204" pitchFamily="34" charset="0"/>
              </a:rPr>
              <a:t> – mRNAs </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3712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grpSp>
        <p:nvGrpSpPr>
          <p:cNvPr id="837" name="Google Shape;837;p16"/>
          <p:cNvGrpSpPr/>
          <p:nvPr/>
        </p:nvGrpSpPr>
        <p:grpSpPr>
          <a:xfrm>
            <a:off x="2386080" y="0"/>
            <a:ext cx="3314880" cy="6857640"/>
            <a:chOff x="2386080" y="0"/>
            <a:chExt cx="3314880" cy="6857640"/>
          </a:xfrm>
        </p:grpSpPr>
        <p:sp>
          <p:nvSpPr>
            <p:cNvPr id="838" name="Google Shape;838;p16"/>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16"/>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800" b="1" i="1" strike="noStrike" dirty="0" err="1">
                <a:solidFill>
                  <a:srgbClr val="FF3737"/>
                </a:solidFill>
                <a:latin typeface="Calibri"/>
                <a:ea typeface="Calibri"/>
                <a:cs typeface="Calibri"/>
                <a:sym typeface="Calibri"/>
              </a:rPr>
              <a:t>Phần</a:t>
            </a:r>
            <a:r>
              <a:rPr lang="en-US" sz="4800" b="1" i="1" strike="noStrike" dirty="0">
                <a:solidFill>
                  <a:srgbClr val="FF3737"/>
                </a:solidFill>
                <a:latin typeface="Calibri"/>
                <a:ea typeface="Calibri"/>
                <a:cs typeface="Calibri"/>
                <a:sym typeface="Calibri"/>
              </a:rPr>
              <a:t> 3 :</a:t>
            </a:r>
            <a:endParaRPr sz="4800" b="0" strike="noStrike" dirty="0">
              <a:solidFill>
                <a:schemeClr val="dk1"/>
              </a:solidFill>
              <a:latin typeface="Arial"/>
              <a:ea typeface="Arial"/>
              <a:cs typeface="Arial"/>
              <a:sym typeface="Arial"/>
            </a:endParaRPr>
          </a:p>
        </p:txBody>
      </p:sp>
      <p:grpSp>
        <p:nvGrpSpPr>
          <p:cNvPr id="851" name="Google Shape;851;p16"/>
          <p:cNvGrpSpPr/>
          <p:nvPr/>
        </p:nvGrpSpPr>
        <p:grpSpPr>
          <a:xfrm>
            <a:off x="5867400" y="1790497"/>
            <a:ext cx="5829299" cy="3045532"/>
            <a:chOff x="5894486" y="1770109"/>
            <a:chExt cx="5259520" cy="381417"/>
          </a:xfrm>
        </p:grpSpPr>
        <p:sp>
          <p:nvSpPr>
            <p:cNvPr id="852" name="Google Shape;852;p16"/>
            <p:cNvSpPr/>
            <p:nvPr/>
          </p:nvSpPr>
          <p:spPr>
            <a:xfrm>
              <a:off x="5894486" y="1770109"/>
              <a:ext cx="5259520" cy="38141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Mô</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hình</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ứng</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dụng</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Deep Learning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dự</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đoán</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mối</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quan</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hệ</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thuốc</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bệnh</a:t>
              </a:r>
              <a:endPar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53" name="Google Shape;853;p16"/>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0" i="1" strike="noStrike">
                  <a:solidFill>
                    <a:srgbClr val="FFFFFF"/>
                  </a:solidFill>
                  <a:latin typeface="Calibri"/>
                  <a:ea typeface="Calibri"/>
                  <a:cs typeface="Calibri"/>
                  <a:sym typeface="Calibri"/>
                </a:rPr>
                <a:t>1</a:t>
              </a:r>
              <a:endParaRPr sz="1800" b="0" strike="noStrike">
                <a:solidFill>
                  <a:schemeClr val="dk1"/>
                </a:solidFill>
                <a:latin typeface="Arial"/>
                <a:ea typeface="Arial"/>
                <a:cs typeface="Arial"/>
                <a:sym typeface="Arial"/>
              </a:endParaRPr>
            </a:p>
          </p:txBody>
        </p:sp>
      </p:grpSp>
      <p:sp>
        <p:nvSpPr>
          <p:cNvPr id="855" name="Google Shape;855;p16"/>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45" name="Google Shape;645;p8"/>
          <p:cNvSpPr/>
          <p:nvPr/>
        </p:nvSpPr>
        <p:spPr>
          <a:xfrm>
            <a:off x="2008440" y="399600"/>
            <a:ext cx="9152520" cy="460211"/>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3.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Mô</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hình</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ứng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dụng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Deep Learning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dự</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đoán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mối</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quan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hệ</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thuốc</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bệnh</a:t>
            </a:r>
            <a:endPar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46" name="Google Shape;646;p8"/>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
        <p:nvSpPr>
          <p:cNvPr id="652" name="Google Shape;652;p8"/>
          <p:cNvSpPr/>
          <p:nvPr/>
        </p:nvSpPr>
        <p:spPr>
          <a:xfrm>
            <a:off x="521880" y="5346360"/>
            <a:ext cx="2358000" cy="419400"/>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800" b="1" strike="noStrike" dirty="0" err="1">
                <a:solidFill>
                  <a:srgbClr val="FFFFFF"/>
                </a:solidFill>
                <a:latin typeface="Calibri"/>
                <a:ea typeface="Calibri"/>
                <a:cs typeface="Calibri"/>
                <a:sym typeface="Calibri"/>
              </a:rPr>
              <a:t>Sản</a:t>
            </a:r>
            <a:r>
              <a:rPr lang="en-US" sz="1800" b="1" strike="noStrike" dirty="0">
                <a:solidFill>
                  <a:srgbClr val="FFFFFF"/>
                </a:solidFill>
                <a:latin typeface="Calibri"/>
                <a:ea typeface="Calibri"/>
                <a:cs typeface="Calibri"/>
                <a:sym typeface="Calibri"/>
              </a:rPr>
              <a:t> </a:t>
            </a:r>
            <a:r>
              <a:rPr lang="en-US" sz="1800" b="1" strike="noStrike" dirty="0" err="1">
                <a:solidFill>
                  <a:srgbClr val="FFFFFF"/>
                </a:solidFill>
                <a:latin typeface="Calibri"/>
                <a:ea typeface="Calibri"/>
                <a:cs typeface="Calibri"/>
                <a:sym typeface="Calibri"/>
              </a:rPr>
              <a:t>phẩm</a:t>
            </a:r>
            <a:r>
              <a:rPr lang="en-US" sz="1800" b="1" strike="noStrike" dirty="0">
                <a:solidFill>
                  <a:srgbClr val="FFFFFF"/>
                </a:solidFill>
                <a:latin typeface="Calibri"/>
                <a:ea typeface="Calibri"/>
                <a:cs typeface="Calibri"/>
                <a:sym typeface="Calibri"/>
              </a:rPr>
              <a:t>, tin </a:t>
            </a:r>
            <a:r>
              <a:rPr lang="en-US" sz="1800" b="1" strike="noStrike" dirty="0" err="1">
                <a:solidFill>
                  <a:srgbClr val="FFFFFF"/>
                </a:solidFill>
                <a:latin typeface="Calibri"/>
                <a:ea typeface="Calibri"/>
                <a:cs typeface="Calibri"/>
                <a:sym typeface="Calibri"/>
              </a:rPr>
              <a:t>tức</a:t>
            </a:r>
            <a:endParaRPr sz="1800" b="0" strike="noStrike" dirty="0">
              <a:solidFill>
                <a:schemeClr val="dk1"/>
              </a:solidFill>
              <a:latin typeface="Arial"/>
              <a:ea typeface="Arial"/>
              <a:cs typeface="Arial"/>
              <a:sym typeface="Arial"/>
            </a:endParaRPr>
          </a:p>
        </p:txBody>
      </p:sp>
      <p:sp>
        <p:nvSpPr>
          <p:cNvPr id="653" name="Google Shape;653;p8"/>
          <p:cNvSpPr/>
          <p:nvPr/>
        </p:nvSpPr>
        <p:spPr>
          <a:xfrm>
            <a:off x="3167160" y="5346360"/>
            <a:ext cx="2050200" cy="386344"/>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600" b="1" strike="noStrike">
                <a:solidFill>
                  <a:srgbClr val="FFFFFF"/>
                </a:solidFill>
                <a:latin typeface="Calibri"/>
                <a:ea typeface="Calibri"/>
                <a:cs typeface="Calibri"/>
                <a:sym typeface="Calibri"/>
              </a:rPr>
              <a:t>Thông tin sản phẩm</a:t>
            </a:r>
            <a:endParaRPr sz="1600" b="0" strike="noStrike">
              <a:solidFill>
                <a:schemeClr val="dk1"/>
              </a:solidFill>
              <a:latin typeface="Arial"/>
              <a:ea typeface="Arial"/>
              <a:cs typeface="Arial"/>
              <a:sym typeface="Arial"/>
            </a:endParaRPr>
          </a:p>
        </p:txBody>
      </p:sp>
      <p:sp>
        <p:nvSpPr>
          <p:cNvPr id="654" name="Google Shape;654;p8"/>
          <p:cNvSpPr/>
          <p:nvPr/>
        </p:nvSpPr>
        <p:spPr>
          <a:xfrm>
            <a:off x="5812440" y="5346360"/>
            <a:ext cx="2050200" cy="418680"/>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800" b="1" strike="noStrike">
                <a:solidFill>
                  <a:srgbClr val="FFFFFF"/>
                </a:solidFill>
                <a:latin typeface="Calibri"/>
                <a:ea typeface="Calibri"/>
                <a:cs typeface="Calibri"/>
                <a:sym typeface="Calibri"/>
              </a:rPr>
              <a:t>Tìm kiếm sản phẩm</a:t>
            </a:r>
            <a:endParaRPr sz="1800" b="0" strike="noStrike">
              <a:solidFill>
                <a:schemeClr val="dk1"/>
              </a:solidFill>
              <a:latin typeface="Arial"/>
              <a:ea typeface="Arial"/>
              <a:cs typeface="Arial"/>
              <a:sym typeface="Arial"/>
            </a:endParaRPr>
          </a:p>
        </p:txBody>
      </p:sp>
      <p:sp>
        <p:nvSpPr>
          <p:cNvPr id="655" name="Google Shape;655;p8"/>
          <p:cNvSpPr/>
          <p:nvPr/>
        </p:nvSpPr>
        <p:spPr>
          <a:xfrm>
            <a:off x="8153880" y="5346360"/>
            <a:ext cx="3007080" cy="423278"/>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800" b="1">
                <a:solidFill>
                  <a:srgbClr val="FFFFFF"/>
                </a:solidFill>
                <a:latin typeface="Calibri"/>
                <a:ea typeface="Calibri"/>
                <a:cs typeface="Calibri"/>
                <a:sym typeface="Calibri"/>
              </a:rPr>
              <a:t>Sản phẩm theo danh mục</a:t>
            </a:r>
            <a:endParaRPr sz="1800" b="0" strike="noStrike">
              <a:solidFill>
                <a:schemeClr val="dk1"/>
              </a:solidFill>
              <a:latin typeface="Arial"/>
              <a:ea typeface="Arial"/>
              <a:cs typeface="Arial"/>
              <a:sym typeface="Arial"/>
            </a:endParaRPr>
          </a:p>
        </p:txBody>
      </p:sp>
      <p:sp>
        <p:nvSpPr>
          <p:cNvPr id="10" name="TextBox 9">
            <a:extLst>
              <a:ext uri="{FF2B5EF4-FFF2-40B4-BE49-F238E27FC236}">
                <a16:creationId xmlns:a16="http://schemas.microsoft.com/office/drawing/2014/main" id="{532FB2F4-384C-4570-91F8-E1120D0A3017}"/>
              </a:ext>
            </a:extLst>
          </p:cNvPr>
          <p:cNvSpPr txBox="1"/>
          <p:nvPr/>
        </p:nvSpPr>
        <p:spPr>
          <a:xfrm>
            <a:off x="521880" y="1622264"/>
            <a:ext cx="6096000" cy="3724096"/>
          </a:xfrm>
          <a:prstGeom prst="rect">
            <a:avLst/>
          </a:prstGeom>
          <a:noFill/>
        </p:spPr>
        <p:txBody>
          <a:bodyPr wrap="square">
            <a:spAutoFit/>
          </a:bodyPr>
          <a:lstStyle/>
          <a:p>
            <a:pPr lvl="0" algn="just">
              <a:spcAft>
                <a:spcPts val="800"/>
              </a:spcAft>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err="1">
                <a:effectLst/>
                <a:latin typeface="Calibri" panose="020F0502020204030204" pitchFamily="34" charset="0"/>
                <a:ea typeface="Calibri" panose="020F0502020204030204" pitchFamily="34" charset="0"/>
                <a:cs typeface="Calibri" panose="020F0502020204030204" pitchFamily="34" charset="0"/>
              </a:rPr>
              <a:t>Dữ</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err="1">
                <a:effectLst/>
                <a:latin typeface="Calibri" panose="020F0502020204030204" pitchFamily="34" charset="0"/>
                <a:ea typeface="Calibri" panose="020F0502020204030204" pitchFamily="34" charset="0"/>
                <a:cs typeface="Calibri" panose="020F0502020204030204" pitchFamily="34" charset="0"/>
              </a:rPr>
              <a:t>liệu</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err="1">
                <a:effectLst/>
                <a:latin typeface="Calibri" panose="020F0502020204030204" pitchFamily="34" charset="0"/>
                <a:ea typeface="Calibri" panose="020F0502020204030204" pitchFamily="34" charset="0"/>
                <a:cs typeface="Calibri" panose="020F0502020204030204" pitchFamily="34" charset="0"/>
              </a:rPr>
              <a:t>đầu</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err="1">
                <a:effectLst/>
                <a:latin typeface="Calibri" panose="020F0502020204030204" pitchFamily="34" charset="0"/>
                <a:ea typeface="Calibri" panose="020F0502020204030204" pitchFamily="34" charset="0"/>
                <a:cs typeface="Calibri" panose="020F0502020204030204" pitchFamily="34" charset="0"/>
              </a:rPr>
              <a:t>vào</a:t>
            </a:r>
            <a:endParaRPr lang="en-US" sz="1800" b="1" dirty="0">
              <a:effectLst/>
              <a:latin typeface="Calibri" panose="020F0502020204030204" pitchFamily="34" charset="0"/>
              <a:ea typeface="Calibri" panose="020F0502020204030204" pitchFamily="34" charset="0"/>
              <a:cs typeface="Calibri" panose="020F0502020204030204" pitchFamily="34" charset="0"/>
            </a:endParaRPr>
          </a:p>
          <a:p>
            <a:pPr lvl="0" algn="just">
              <a:spcAft>
                <a:spcPts val="800"/>
              </a:spcAft>
              <a:tabLst>
                <a:tab pos="457200" algn="l"/>
              </a:tabLst>
            </a:pPr>
            <a:r>
              <a:rPr lang="vi-VN" sz="1800" dirty="0">
                <a:effectLst/>
                <a:latin typeface="Calibri" panose="020F0502020204030204" pitchFamily="34" charset="0"/>
                <a:ea typeface="Calibri" panose="020F0502020204030204" pitchFamily="34" charset="0"/>
                <a:cs typeface="Calibri" panose="020F0502020204030204" pitchFamily="34" charset="0"/>
              </a:rPr>
              <a:t>Bộ dữ liệu Fdataset: Bộ dữ liệu chứa 1933 tương tác thuốc - bệnh đã biết giữa 593 loại thuốc được thu thập từ cơ sở dữ liệu DrugBank và 313 bệnh thu thập từ cơ sở dữ liệu OMIM.</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lvl="0" algn="just">
              <a:spcAft>
                <a:spcPts val="800"/>
              </a:spcAft>
              <a:tabLst>
                <a:tab pos="457200" algn="l"/>
              </a:tabLst>
            </a:pPr>
            <a:r>
              <a:rPr lang="vi-VN" sz="1800" dirty="0">
                <a:effectLst/>
                <a:latin typeface="Calibri" panose="020F0502020204030204" pitchFamily="34" charset="0"/>
                <a:ea typeface="Calibri" panose="020F0502020204030204" pitchFamily="34" charset="0"/>
                <a:cs typeface="Calibri" panose="020F0502020204030204" pitchFamily="34" charset="0"/>
              </a:rPr>
              <a:t>Bộ dữ liệu Cdataset: Bộ dữ liệu này chứa 2532 tương tác thuốc - bệnh đã biết giữa 663 loại thuốc được trích xuất từ cơ sở dữ liệu DrugBank và 409 bệnh được liệt kê trong cơ sở dữ liệu OMIM.</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lvl="0" algn="just">
              <a:spcAft>
                <a:spcPts val="800"/>
              </a:spcAft>
              <a:tabLst>
                <a:tab pos="457200" algn="l"/>
              </a:tabLst>
            </a:pPr>
            <a:r>
              <a:rPr lang="vi-VN" sz="1800" dirty="0">
                <a:effectLst/>
                <a:latin typeface="Calibri" panose="020F0502020204030204" pitchFamily="34" charset="0"/>
                <a:ea typeface="Calibri" panose="020F0502020204030204" pitchFamily="34" charset="0"/>
                <a:cs typeface="Calibri" panose="020F0502020204030204" pitchFamily="34" charset="0"/>
              </a:rPr>
              <a:t>Bộ dữ liệu LRSSL: Bộ dữ liệu này bao gồm 763 loại thuốc được thu thập từ cơ sở dữ liệu DrugBank, 681 bệnh thu thập từ cơ sở dữ liệu MeSH và tổng cộng 3051 tương tác thuốc - bệnh đã được xác nhận.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6F76B70-35D7-41FB-AB7C-D3527C97611A}"/>
              </a:ext>
            </a:extLst>
          </p:cNvPr>
          <p:cNvPicPr>
            <a:picLocks noChangeAspect="1"/>
          </p:cNvPicPr>
          <p:nvPr/>
        </p:nvPicPr>
        <p:blipFill>
          <a:blip r:embed="rId3"/>
          <a:stretch>
            <a:fillRect/>
          </a:stretch>
        </p:blipFill>
        <p:spPr>
          <a:xfrm>
            <a:off x="6819023" y="1927529"/>
            <a:ext cx="5153902" cy="30029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fade">
                                      <p:cBhvr>
                                        <p:cTn id="7" dur="500"/>
                                        <p:tgtEl>
                                          <p:spTgt spid="655"/>
                                        </p:tgtEl>
                                      </p:cBhvr>
                                    </p:animEffect>
                                  </p:childTnLst>
                                </p:cTn>
                              </p:par>
                              <p:par>
                                <p:cTn id="8" presetID="10" presetClass="entr" presetSubtype="0" fill="hold" nodeType="withEffect">
                                  <p:stCondLst>
                                    <p:cond delay="0"/>
                                  </p:stCondLst>
                                  <p:childTnLst>
                                    <p:set>
                                      <p:cBhvr>
                                        <p:cTn id="9" dur="1" fill="hold">
                                          <p:stCondLst>
                                            <p:cond delay="0"/>
                                          </p:stCondLst>
                                        </p:cTn>
                                        <p:tgtEl>
                                          <p:spTgt spid="654"/>
                                        </p:tgtEl>
                                        <p:attrNameLst>
                                          <p:attrName>style.visibility</p:attrName>
                                        </p:attrNameLst>
                                      </p:cBhvr>
                                      <p:to>
                                        <p:strVal val="visible"/>
                                      </p:to>
                                    </p:set>
                                    <p:animEffect transition="in" filter="fade">
                                      <p:cBhvr>
                                        <p:cTn id="10" dur="500"/>
                                        <p:tgtEl>
                                          <p:spTgt spid="654"/>
                                        </p:tgtEl>
                                      </p:cBhvr>
                                    </p:animEffect>
                                  </p:childTnLst>
                                </p:cTn>
                              </p:par>
                              <p:par>
                                <p:cTn id="11" presetID="10" presetClass="entr" presetSubtype="0" fill="hold" nodeType="withEffect">
                                  <p:stCondLst>
                                    <p:cond delay="0"/>
                                  </p:stCondLst>
                                  <p:childTnLst>
                                    <p:set>
                                      <p:cBhvr>
                                        <p:cTn id="12" dur="1" fill="hold">
                                          <p:stCondLst>
                                            <p:cond delay="0"/>
                                          </p:stCondLst>
                                        </p:cTn>
                                        <p:tgtEl>
                                          <p:spTgt spid="653"/>
                                        </p:tgtEl>
                                        <p:attrNameLst>
                                          <p:attrName>style.visibility</p:attrName>
                                        </p:attrNameLst>
                                      </p:cBhvr>
                                      <p:to>
                                        <p:strVal val="visible"/>
                                      </p:to>
                                    </p:set>
                                    <p:animEffect transition="in" filter="fade">
                                      <p:cBhvr>
                                        <p:cTn id="13" dur="500"/>
                                        <p:tgtEl>
                                          <p:spTgt spid="653"/>
                                        </p:tgtEl>
                                      </p:cBhvr>
                                    </p:animEffect>
                                  </p:childTnLst>
                                </p:cTn>
                              </p:par>
                              <p:par>
                                <p:cTn id="14" presetID="10" presetClass="entr" presetSubtype="0" fill="hold" nodeType="withEffect">
                                  <p:stCondLst>
                                    <p:cond delay="0"/>
                                  </p:stCondLst>
                                  <p:childTnLst>
                                    <p:set>
                                      <p:cBhvr>
                                        <p:cTn id="15" dur="1" fill="hold">
                                          <p:stCondLst>
                                            <p:cond delay="0"/>
                                          </p:stCondLst>
                                        </p:cTn>
                                        <p:tgtEl>
                                          <p:spTgt spid="652"/>
                                        </p:tgtEl>
                                        <p:attrNameLst>
                                          <p:attrName>style.visibility</p:attrName>
                                        </p:attrNameLst>
                                      </p:cBhvr>
                                      <p:to>
                                        <p:strVal val="visible"/>
                                      </p:to>
                                    </p:set>
                                    <p:animEffect transition="in" filter="fade">
                                      <p:cBhvr>
                                        <p:cTn id="16" dur="500"/>
                                        <p:tgtEl>
                                          <p:spTgt spid="65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45" name="Google Shape;645;p8"/>
          <p:cNvSpPr/>
          <p:nvPr/>
        </p:nvSpPr>
        <p:spPr>
          <a:xfrm>
            <a:off x="2008440" y="399600"/>
            <a:ext cx="9152520" cy="460211"/>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3.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Mô</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hình</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ứng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dụng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Deep Learning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dự</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đoán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mối</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quan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hệ</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thuốc</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bệnh</a:t>
            </a:r>
            <a:endPar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46" name="Google Shape;646;p8"/>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
        <p:nvSpPr>
          <p:cNvPr id="652" name="Google Shape;652;p8"/>
          <p:cNvSpPr/>
          <p:nvPr/>
        </p:nvSpPr>
        <p:spPr>
          <a:xfrm>
            <a:off x="521880" y="5346360"/>
            <a:ext cx="2358000" cy="419400"/>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800" b="1" strike="noStrike">
                <a:solidFill>
                  <a:srgbClr val="FFFFFF"/>
                </a:solidFill>
                <a:latin typeface="Calibri"/>
                <a:ea typeface="Calibri"/>
                <a:cs typeface="Calibri"/>
                <a:sym typeface="Calibri"/>
              </a:rPr>
              <a:t>Sản phẩm, tin tức</a:t>
            </a:r>
            <a:endParaRPr sz="1800" b="0" strike="noStrike">
              <a:solidFill>
                <a:schemeClr val="dk1"/>
              </a:solidFill>
              <a:latin typeface="Arial"/>
              <a:ea typeface="Arial"/>
              <a:cs typeface="Arial"/>
              <a:sym typeface="Arial"/>
            </a:endParaRPr>
          </a:p>
        </p:txBody>
      </p:sp>
      <p:sp>
        <p:nvSpPr>
          <p:cNvPr id="653" name="Google Shape;653;p8"/>
          <p:cNvSpPr/>
          <p:nvPr/>
        </p:nvSpPr>
        <p:spPr>
          <a:xfrm>
            <a:off x="3167160" y="5346360"/>
            <a:ext cx="2050200" cy="386344"/>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600" b="1" strike="noStrike">
                <a:solidFill>
                  <a:srgbClr val="FFFFFF"/>
                </a:solidFill>
                <a:latin typeface="Calibri"/>
                <a:ea typeface="Calibri"/>
                <a:cs typeface="Calibri"/>
                <a:sym typeface="Calibri"/>
              </a:rPr>
              <a:t>Thông tin sản phẩm</a:t>
            </a:r>
            <a:endParaRPr sz="1600" b="0" strike="noStrike">
              <a:solidFill>
                <a:schemeClr val="dk1"/>
              </a:solidFill>
              <a:latin typeface="Arial"/>
              <a:ea typeface="Arial"/>
              <a:cs typeface="Arial"/>
              <a:sym typeface="Arial"/>
            </a:endParaRPr>
          </a:p>
        </p:txBody>
      </p:sp>
      <p:sp>
        <p:nvSpPr>
          <p:cNvPr id="654" name="Google Shape;654;p8"/>
          <p:cNvSpPr/>
          <p:nvPr/>
        </p:nvSpPr>
        <p:spPr>
          <a:xfrm>
            <a:off x="5812440" y="5346360"/>
            <a:ext cx="2050200" cy="418680"/>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800" b="1" strike="noStrike">
                <a:solidFill>
                  <a:srgbClr val="FFFFFF"/>
                </a:solidFill>
                <a:latin typeface="Calibri"/>
                <a:ea typeface="Calibri"/>
                <a:cs typeface="Calibri"/>
                <a:sym typeface="Calibri"/>
              </a:rPr>
              <a:t>Tìm kiếm sản phẩm</a:t>
            </a:r>
            <a:endParaRPr sz="1800" b="0" strike="noStrike">
              <a:solidFill>
                <a:schemeClr val="dk1"/>
              </a:solidFill>
              <a:latin typeface="Arial"/>
              <a:ea typeface="Arial"/>
              <a:cs typeface="Arial"/>
              <a:sym typeface="Arial"/>
            </a:endParaRPr>
          </a:p>
        </p:txBody>
      </p:sp>
      <p:sp>
        <p:nvSpPr>
          <p:cNvPr id="655" name="Google Shape;655;p8"/>
          <p:cNvSpPr/>
          <p:nvPr/>
        </p:nvSpPr>
        <p:spPr>
          <a:xfrm>
            <a:off x="8153880" y="5346360"/>
            <a:ext cx="3007080" cy="423278"/>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800" b="1">
                <a:solidFill>
                  <a:srgbClr val="FFFFFF"/>
                </a:solidFill>
                <a:latin typeface="Calibri"/>
                <a:ea typeface="Calibri"/>
                <a:cs typeface="Calibri"/>
                <a:sym typeface="Calibri"/>
              </a:rPr>
              <a:t>Sản phẩm theo danh mục</a:t>
            </a:r>
            <a:endParaRPr sz="1800" b="0" strike="noStrik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4E36AF4-A232-499B-B6B5-7591C67DAF89}"/>
              </a:ext>
            </a:extLst>
          </p:cNvPr>
          <p:cNvPicPr>
            <a:picLocks noChangeAspect="1"/>
          </p:cNvPicPr>
          <p:nvPr/>
        </p:nvPicPr>
        <p:blipFill>
          <a:blip r:embed="rId3"/>
          <a:stretch>
            <a:fillRect/>
          </a:stretch>
        </p:blipFill>
        <p:spPr>
          <a:xfrm>
            <a:off x="2684318" y="1136705"/>
            <a:ext cx="6256243" cy="4867275"/>
          </a:xfrm>
          <a:prstGeom prst="rect">
            <a:avLst/>
          </a:prstGeom>
        </p:spPr>
      </p:pic>
    </p:spTree>
    <p:extLst>
      <p:ext uri="{BB962C8B-B14F-4D97-AF65-F5344CB8AC3E}">
        <p14:creationId xmlns:p14="http://schemas.microsoft.com/office/powerpoint/2010/main" val="4470917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fade">
                                      <p:cBhvr>
                                        <p:cTn id="7" dur="500"/>
                                        <p:tgtEl>
                                          <p:spTgt spid="655"/>
                                        </p:tgtEl>
                                      </p:cBhvr>
                                    </p:animEffect>
                                  </p:childTnLst>
                                </p:cTn>
                              </p:par>
                              <p:par>
                                <p:cTn id="8" presetID="10" presetClass="entr" presetSubtype="0" fill="hold" nodeType="withEffect">
                                  <p:stCondLst>
                                    <p:cond delay="0"/>
                                  </p:stCondLst>
                                  <p:childTnLst>
                                    <p:set>
                                      <p:cBhvr>
                                        <p:cTn id="9" dur="1" fill="hold">
                                          <p:stCondLst>
                                            <p:cond delay="0"/>
                                          </p:stCondLst>
                                        </p:cTn>
                                        <p:tgtEl>
                                          <p:spTgt spid="654"/>
                                        </p:tgtEl>
                                        <p:attrNameLst>
                                          <p:attrName>style.visibility</p:attrName>
                                        </p:attrNameLst>
                                      </p:cBhvr>
                                      <p:to>
                                        <p:strVal val="visible"/>
                                      </p:to>
                                    </p:set>
                                    <p:animEffect transition="in" filter="fade">
                                      <p:cBhvr>
                                        <p:cTn id="10" dur="500"/>
                                        <p:tgtEl>
                                          <p:spTgt spid="654"/>
                                        </p:tgtEl>
                                      </p:cBhvr>
                                    </p:animEffect>
                                  </p:childTnLst>
                                </p:cTn>
                              </p:par>
                              <p:par>
                                <p:cTn id="11" presetID="10" presetClass="entr" presetSubtype="0" fill="hold" nodeType="withEffect">
                                  <p:stCondLst>
                                    <p:cond delay="0"/>
                                  </p:stCondLst>
                                  <p:childTnLst>
                                    <p:set>
                                      <p:cBhvr>
                                        <p:cTn id="12" dur="1" fill="hold">
                                          <p:stCondLst>
                                            <p:cond delay="0"/>
                                          </p:stCondLst>
                                        </p:cTn>
                                        <p:tgtEl>
                                          <p:spTgt spid="653"/>
                                        </p:tgtEl>
                                        <p:attrNameLst>
                                          <p:attrName>style.visibility</p:attrName>
                                        </p:attrNameLst>
                                      </p:cBhvr>
                                      <p:to>
                                        <p:strVal val="visible"/>
                                      </p:to>
                                    </p:set>
                                    <p:animEffect transition="in" filter="fade">
                                      <p:cBhvr>
                                        <p:cTn id="13" dur="500"/>
                                        <p:tgtEl>
                                          <p:spTgt spid="653"/>
                                        </p:tgtEl>
                                      </p:cBhvr>
                                    </p:animEffect>
                                  </p:childTnLst>
                                </p:cTn>
                              </p:par>
                              <p:par>
                                <p:cTn id="14" presetID="10" presetClass="entr" presetSubtype="0" fill="hold" nodeType="withEffect">
                                  <p:stCondLst>
                                    <p:cond delay="0"/>
                                  </p:stCondLst>
                                  <p:childTnLst>
                                    <p:set>
                                      <p:cBhvr>
                                        <p:cTn id="15" dur="1" fill="hold">
                                          <p:stCondLst>
                                            <p:cond delay="0"/>
                                          </p:stCondLst>
                                        </p:cTn>
                                        <p:tgtEl>
                                          <p:spTgt spid="652"/>
                                        </p:tgtEl>
                                        <p:attrNameLst>
                                          <p:attrName>style.visibility</p:attrName>
                                        </p:attrNameLst>
                                      </p:cBhvr>
                                      <p:to>
                                        <p:strVal val="visible"/>
                                      </p:to>
                                    </p:set>
                                    <p:animEffect transition="in" filter="fade">
                                      <p:cBhvr>
                                        <p:cTn id="16" dur="5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3.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Mô</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hình</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ứng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dụng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Deep Learning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dự</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đoán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mối</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quan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hệ</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thuốc</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bệnh</a:t>
            </a:r>
            <a:endPar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28" name="Google Shape;628;p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A5B64AA-7863-498C-9E3C-BF7FA27567F9}"/>
              </a:ext>
            </a:extLst>
          </p:cNvPr>
          <p:cNvPicPr>
            <a:picLocks noChangeAspect="1"/>
          </p:cNvPicPr>
          <p:nvPr/>
        </p:nvPicPr>
        <p:blipFill>
          <a:blip r:embed="rId3"/>
          <a:stretch>
            <a:fillRect/>
          </a:stretch>
        </p:blipFill>
        <p:spPr>
          <a:xfrm>
            <a:off x="152400" y="1790498"/>
            <a:ext cx="2590801" cy="3718561"/>
          </a:xfrm>
          <a:prstGeom prst="rect">
            <a:avLst/>
          </a:prstGeom>
        </p:spPr>
      </p:pic>
      <p:pic>
        <p:nvPicPr>
          <p:cNvPr id="5" name="Picture 4">
            <a:extLst>
              <a:ext uri="{FF2B5EF4-FFF2-40B4-BE49-F238E27FC236}">
                <a16:creationId xmlns:a16="http://schemas.microsoft.com/office/drawing/2014/main" id="{E1642E30-A15F-4713-9208-C1CC7D303490}"/>
              </a:ext>
            </a:extLst>
          </p:cNvPr>
          <p:cNvPicPr>
            <a:picLocks noChangeAspect="1"/>
          </p:cNvPicPr>
          <p:nvPr/>
        </p:nvPicPr>
        <p:blipFill>
          <a:blip r:embed="rId4"/>
          <a:stretch>
            <a:fillRect/>
          </a:stretch>
        </p:blipFill>
        <p:spPr>
          <a:xfrm>
            <a:off x="2857321" y="1790497"/>
            <a:ext cx="3098025" cy="3718561"/>
          </a:xfrm>
          <a:prstGeom prst="rect">
            <a:avLst/>
          </a:prstGeom>
        </p:spPr>
      </p:pic>
      <p:pic>
        <p:nvPicPr>
          <p:cNvPr id="7" name="Picture 6">
            <a:extLst>
              <a:ext uri="{FF2B5EF4-FFF2-40B4-BE49-F238E27FC236}">
                <a16:creationId xmlns:a16="http://schemas.microsoft.com/office/drawing/2014/main" id="{68AC9262-2EF3-4001-ADAE-42613D08B9ED}"/>
              </a:ext>
            </a:extLst>
          </p:cNvPr>
          <p:cNvPicPr>
            <a:picLocks noChangeAspect="1"/>
          </p:cNvPicPr>
          <p:nvPr/>
        </p:nvPicPr>
        <p:blipFill>
          <a:blip r:embed="rId5"/>
          <a:stretch>
            <a:fillRect/>
          </a:stretch>
        </p:blipFill>
        <p:spPr>
          <a:xfrm>
            <a:off x="6096000" y="3975598"/>
            <a:ext cx="5943968" cy="2396627"/>
          </a:xfrm>
          <a:prstGeom prst="rect">
            <a:avLst/>
          </a:prstGeom>
        </p:spPr>
      </p:pic>
      <p:pic>
        <p:nvPicPr>
          <p:cNvPr id="9" name="Picture 8">
            <a:extLst>
              <a:ext uri="{FF2B5EF4-FFF2-40B4-BE49-F238E27FC236}">
                <a16:creationId xmlns:a16="http://schemas.microsoft.com/office/drawing/2014/main" id="{82F2A662-A6ED-4870-A7A4-208C3A06AB09}"/>
              </a:ext>
            </a:extLst>
          </p:cNvPr>
          <p:cNvPicPr>
            <a:picLocks noChangeAspect="1"/>
          </p:cNvPicPr>
          <p:nvPr/>
        </p:nvPicPr>
        <p:blipFill>
          <a:blip r:embed="rId6"/>
          <a:stretch>
            <a:fillRect/>
          </a:stretch>
        </p:blipFill>
        <p:spPr>
          <a:xfrm>
            <a:off x="7543984" y="1001109"/>
            <a:ext cx="3098025" cy="287445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3.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Mô</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hình</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ứng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dụng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Deep Learning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dự</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đoán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mối</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quan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hệ</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thuốc</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bệnh</a:t>
            </a:r>
            <a:endPar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28" name="Google Shape;628;p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82F2A662-A6ED-4870-A7A4-208C3A06AB09}"/>
              </a:ext>
            </a:extLst>
          </p:cNvPr>
          <p:cNvPicPr>
            <a:picLocks noChangeAspect="1"/>
          </p:cNvPicPr>
          <p:nvPr/>
        </p:nvPicPr>
        <p:blipFill>
          <a:blip r:embed="rId3"/>
          <a:stretch>
            <a:fillRect/>
          </a:stretch>
        </p:blipFill>
        <p:spPr>
          <a:xfrm>
            <a:off x="1619434" y="1620234"/>
            <a:ext cx="4495375" cy="4170966"/>
          </a:xfrm>
          <a:prstGeom prst="rect">
            <a:avLst/>
          </a:prstGeom>
        </p:spPr>
      </p:pic>
      <p:pic>
        <p:nvPicPr>
          <p:cNvPr id="4" name="Picture 3">
            <a:extLst>
              <a:ext uri="{FF2B5EF4-FFF2-40B4-BE49-F238E27FC236}">
                <a16:creationId xmlns:a16="http://schemas.microsoft.com/office/drawing/2014/main" id="{9F3A59B6-399C-4846-854E-246833A28F46}"/>
              </a:ext>
            </a:extLst>
          </p:cNvPr>
          <p:cNvPicPr>
            <a:picLocks noChangeAspect="1"/>
          </p:cNvPicPr>
          <p:nvPr/>
        </p:nvPicPr>
        <p:blipFill>
          <a:blip r:embed="rId4"/>
          <a:stretch>
            <a:fillRect/>
          </a:stretch>
        </p:blipFill>
        <p:spPr>
          <a:xfrm>
            <a:off x="6489001" y="1544034"/>
            <a:ext cx="4495376" cy="4247165"/>
          </a:xfrm>
          <a:prstGeom prst="rect">
            <a:avLst/>
          </a:prstGeom>
        </p:spPr>
      </p:pic>
    </p:spTree>
    <p:extLst>
      <p:ext uri="{BB962C8B-B14F-4D97-AF65-F5344CB8AC3E}">
        <p14:creationId xmlns:p14="http://schemas.microsoft.com/office/powerpoint/2010/main" val="1130030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3.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Mô</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hình</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ứng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dụng</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Deep Learning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dự</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đoán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mối</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quan</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hệ</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thuốc</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bệnh</a:t>
            </a:r>
            <a:endPar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28" name="Google Shape;628;p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
        <p:nvSpPr>
          <p:cNvPr id="10" name="TextBox 9">
            <a:extLst>
              <a:ext uri="{FF2B5EF4-FFF2-40B4-BE49-F238E27FC236}">
                <a16:creationId xmlns:a16="http://schemas.microsoft.com/office/drawing/2014/main" id="{61CA462C-66F6-434A-A15E-3F4E2585CB1E}"/>
              </a:ext>
            </a:extLst>
          </p:cNvPr>
          <p:cNvSpPr txBox="1"/>
          <p:nvPr/>
        </p:nvSpPr>
        <p:spPr>
          <a:xfrm>
            <a:off x="393000" y="1536354"/>
            <a:ext cx="6096000" cy="3447098"/>
          </a:xfrm>
          <a:prstGeom prst="rect">
            <a:avLst/>
          </a:prstGeom>
          <a:noFill/>
        </p:spPr>
        <p:txBody>
          <a:bodyPr wrap="square">
            <a:spAutoFit/>
          </a:bodyPr>
          <a:lstStyle/>
          <a:p>
            <a:pPr>
              <a:spcAft>
                <a:spcPts val="800"/>
              </a:spcAft>
            </a:pP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Kết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quả</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đầu</a:t>
            </a:r>
            <a:r>
              <a:rPr lang="en-US" sz="1800" b="1" dirty="0">
                <a:latin typeface="Calibri" panose="020F0502020204030204" pitchFamily="34" charset="0"/>
                <a:ea typeface="Calibri" panose="020F0502020204030204" pitchFamily="34" charset="0"/>
                <a:cs typeface="Calibri" panose="020F0502020204030204" pitchFamily="34" charset="0"/>
              </a:rPr>
              <a:t> ra</a:t>
            </a:r>
          </a:p>
          <a:p>
            <a:pPr indent="182880">
              <a:spcAft>
                <a:spcPts val="800"/>
              </a:spcAft>
            </a:pPr>
            <a:r>
              <a:rPr lang="vi-VN" sz="1800" dirty="0">
                <a:latin typeface="Calibri" panose="020F0502020204030204" pitchFamily="34" charset="0"/>
                <a:ea typeface="Calibri" panose="020F0502020204030204" pitchFamily="34" charset="0"/>
                <a:cs typeface="Calibri" panose="020F0502020204030204" pitchFamily="34" charset="0"/>
              </a:rPr>
              <a:t>Kết quả đầu ra của phương pháp DRWBNCF là một tập hợp các xác suất dự đoán liên kết giữa các cặp thuốc-bệnh chưa được quan sát trước đó. </a:t>
            </a:r>
            <a:endParaRPr lang="en-US" sz="1800" dirty="0">
              <a:latin typeface="Calibri" panose="020F0502020204030204" pitchFamily="34" charset="0"/>
              <a:ea typeface="Calibri" panose="020F0502020204030204" pitchFamily="34" charset="0"/>
              <a:cs typeface="Calibri" panose="020F0502020204030204" pitchFamily="34" charset="0"/>
            </a:endParaRPr>
          </a:p>
          <a:p>
            <a:pPr indent="182880">
              <a:spcAft>
                <a:spcPts val="800"/>
              </a:spcAft>
            </a:pPr>
            <a:r>
              <a:rPr lang="vi-VN" sz="1800" dirty="0">
                <a:latin typeface="Calibri" panose="020F0502020204030204" pitchFamily="34" charset="0"/>
                <a:ea typeface="Calibri" panose="020F0502020204030204" pitchFamily="34" charset="0"/>
                <a:cs typeface="Calibri" panose="020F0502020204030204" pitchFamily="34" charset="0"/>
              </a:rPr>
              <a:t>Cụ thể </a:t>
            </a:r>
            <a:r>
              <a:rPr lang="en-US" sz="1800" dirty="0" err="1">
                <a:latin typeface="Calibri" panose="020F0502020204030204" pitchFamily="34" charset="0"/>
                <a:ea typeface="Calibri" panose="020F0502020204030204" pitchFamily="34" charset="0"/>
                <a:cs typeface="Calibri" panose="020F0502020204030204" pitchFamily="34" charset="0"/>
              </a:rPr>
              <a:t>kết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quả</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của</a:t>
            </a:r>
            <a:r>
              <a:rPr lang="vi-VN" sz="1800" dirty="0">
                <a:latin typeface="Calibri" panose="020F0502020204030204" pitchFamily="34" charset="0"/>
                <a:ea typeface="Calibri" panose="020F0502020204030204" pitchFamily="34" charset="0"/>
                <a:cs typeface="Calibri" panose="020F0502020204030204" pitchFamily="34" charset="0"/>
              </a:rPr>
              <a:t> DRWBNCF là một ma trận, trong đó mỗi phần tử (i, j) đại diện cho xác suất mà cặp thuốc i và bệnh j có liên kết. Các giá trị của ma trận nằm trong khoảng từ 0 đến 1, thể hiện xác suất dự đoán của mô hình</a:t>
            </a:r>
          </a:p>
          <a:p>
            <a:pPr indent="182880">
              <a:spcAft>
                <a:spcPts val="800"/>
              </a:spcAft>
            </a:pPr>
            <a:r>
              <a:rPr lang="vi-VN" sz="1800" dirty="0">
                <a:latin typeface="Calibri" panose="020F0502020204030204" pitchFamily="34" charset="0"/>
                <a:ea typeface="Calibri" panose="020F0502020204030204" pitchFamily="34" charset="0"/>
                <a:cs typeface="Calibri" panose="020F0502020204030204" pitchFamily="34" charset="0"/>
              </a:rPr>
              <a:t>Kết quả này có thể được sử dụng để xây dựng các đồ thị AUROC và AUPR, từ đó đánh giá hiệu suất dự đoán của phương pháp. </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descr="A graph with a line&#10;&#10;Description automatically generated">
            <a:extLst>
              <a:ext uri="{FF2B5EF4-FFF2-40B4-BE49-F238E27FC236}">
                <a16:creationId xmlns:a16="http://schemas.microsoft.com/office/drawing/2014/main" id="{E10B2088-CBE3-449C-92F2-E5C4562CA6C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0137" y="1747837"/>
            <a:ext cx="4868863" cy="2776538"/>
          </a:xfrm>
          <a:prstGeom prst="rect">
            <a:avLst/>
          </a:prstGeom>
          <a:noFill/>
          <a:ln>
            <a:noFill/>
          </a:ln>
        </p:spPr>
      </p:pic>
    </p:spTree>
    <p:extLst>
      <p:ext uri="{BB962C8B-B14F-4D97-AF65-F5344CB8AC3E}">
        <p14:creationId xmlns:p14="http://schemas.microsoft.com/office/powerpoint/2010/main" val="17769799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861" name="Google Shape;861;p17"/>
          <p:cNvGrpSpPr/>
          <p:nvPr/>
        </p:nvGrpSpPr>
        <p:grpSpPr>
          <a:xfrm>
            <a:off x="2386080" y="0"/>
            <a:ext cx="3314880" cy="6857640"/>
            <a:chOff x="2386080" y="0"/>
            <a:chExt cx="3314880" cy="6857640"/>
          </a:xfrm>
        </p:grpSpPr>
        <p:sp>
          <p:nvSpPr>
            <p:cNvPr id="862" name="Google Shape;862;p17"/>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7"/>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7"/>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7"/>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7"/>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7"/>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7"/>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7"/>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7"/>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7"/>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7"/>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7"/>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17"/>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800" b="1" i="1" strike="noStrike" dirty="0" err="1">
                <a:solidFill>
                  <a:srgbClr val="FF3737"/>
                </a:solidFill>
                <a:latin typeface="Calibri"/>
                <a:ea typeface="Calibri"/>
                <a:cs typeface="Calibri"/>
                <a:sym typeface="Calibri"/>
              </a:rPr>
              <a:t>Phần</a:t>
            </a:r>
            <a:r>
              <a:rPr lang="en-US" sz="4800" b="1" i="1" strike="noStrike" dirty="0">
                <a:solidFill>
                  <a:srgbClr val="FF3737"/>
                </a:solidFill>
                <a:latin typeface="Calibri"/>
                <a:ea typeface="Calibri"/>
                <a:cs typeface="Calibri"/>
                <a:sym typeface="Calibri"/>
              </a:rPr>
              <a:t> </a:t>
            </a:r>
            <a:r>
              <a:rPr lang="en-US" sz="4800" b="1" i="1" dirty="0">
                <a:solidFill>
                  <a:srgbClr val="FF3737"/>
                </a:solidFill>
                <a:latin typeface="Calibri"/>
                <a:ea typeface="Calibri"/>
                <a:cs typeface="Calibri"/>
                <a:sym typeface="Calibri"/>
              </a:rPr>
              <a:t>4</a:t>
            </a:r>
            <a:r>
              <a:rPr lang="en-US" sz="4800" b="1" i="1" strike="noStrike" dirty="0">
                <a:solidFill>
                  <a:srgbClr val="FF3737"/>
                </a:solidFill>
                <a:latin typeface="Calibri"/>
                <a:ea typeface="Calibri"/>
                <a:cs typeface="Calibri"/>
                <a:sym typeface="Calibri"/>
              </a:rPr>
              <a:t> :</a:t>
            </a:r>
            <a:endParaRPr sz="4800" b="0" strike="noStrike" dirty="0">
              <a:solidFill>
                <a:schemeClr val="dk1"/>
              </a:solidFill>
              <a:latin typeface="Arial"/>
              <a:ea typeface="Arial"/>
              <a:cs typeface="Arial"/>
              <a:sym typeface="Arial"/>
            </a:endParaRPr>
          </a:p>
        </p:txBody>
      </p:sp>
      <p:grpSp>
        <p:nvGrpSpPr>
          <p:cNvPr id="875" name="Google Shape;875;p17"/>
          <p:cNvGrpSpPr/>
          <p:nvPr/>
        </p:nvGrpSpPr>
        <p:grpSpPr>
          <a:xfrm>
            <a:off x="5718208" y="2015577"/>
            <a:ext cx="6140416" cy="2911891"/>
            <a:chOff x="5879895" y="1770480"/>
            <a:chExt cx="5259520" cy="364680"/>
          </a:xfrm>
        </p:grpSpPr>
        <p:sp>
          <p:nvSpPr>
            <p:cNvPr id="876" name="Google Shape;876;p17"/>
            <p:cNvSpPr/>
            <p:nvPr/>
          </p:nvSpPr>
          <p:spPr>
            <a:xfrm>
              <a:off x="5879895" y="1887418"/>
              <a:ext cx="5259520" cy="103890"/>
            </a:xfrm>
            <a:prstGeom prst="rect">
              <a:avLst/>
            </a:prstGeom>
            <a:noFill/>
            <a:ln>
              <a:noFill/>
            </a:ln>
          </p:spPr>
          <p:txBody>
            <a:bodyPr spcFirstLastPara="1" wrap="square" lIns="90000" tIns="45000" rIns="90000" bIns="45000" anchor="t" anchorCtr="0">
              <a:spAutoFit/>
            </a:bodyPr>
            <a:lstStyle/>
            <a:p>
              <a:pPr marL="0" marR="0" lvl="0" indent="0" algn="l" rtl="0">
                <a:spcBef>
                  <a:spcPts val="0"/>
                </a:spcBef>
                <a:spcAft>
                  <a:spcPts val="0"/>
                </a:spcAft>
                <a:buNone/>
              </a:pPr>
              <a:r>
                <a:rPr lang="en-US" sz="4800"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Thực</a:t>
              </a:r>
              <a:r>
                <a:rPr lang="en-US" sz="4800" dirty="0">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US" sz="4800"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nghiệm</a:t>
              </a:r>
              <a:r>
                <a:rPr lang="en-US" sz="4800" dirty="0">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US" sz="4800"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và</a:t>
              </a:r>
              <a:r>
                <a:rPr lang="en-US" sz="4800" dirty="0">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US" sz="4800"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kết</a:t>
              </a:r>
              <a:r>
                <a:rPr lang="en-US" sz="4800" dirty="0">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US" sz="4800"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rPr>
                <a:t>quả</a:t>
              </a:r>
              <a:endParaRPr lang="en-US" sz="4800" dirty="0">
                <a:solidFill>
                  <a:srgbClr val="FF0000"/>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877" name="Google Shape;877;p17"/>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0" i="1" strike="noStrike">
                  <a:solidFill>
                    <a:srgbClr val="FFFFFF"/>
                  </a:solidFill>
                  <a:latin typeface="Calibri"/>
                  <a:ea typeface="Calibri"/>
                  <a:cs typeface="Calibri"/>
                  <a:sym typeface="Calibri"/>
                </a:rPr>
                <a:t>1</a:t>
              </a:r>
              <a:endParaRPr sz="1800" b="0" strike="noStrike">
                <a:solidFill>
                  <a:schemeClr val="dk1"/>
                </a:solidFill>
                <a:latin typeface="Arial"/>
                <a:ea typeface="Arial"/>
                <a:cs typeface="Arial"/>
                <a:sym typeface="Arial"/>
              </a:endParaRPr>
            </a:p>
          </p:txBody>
        </p:sp>
      </p:grpSp>
      <p:sp>
        <p:nvSpPr>
          <p:cNvPr id="878" name="Google Shape;878;p17"/>
          <p:cNvSpPr/>
          <p:nvPr/>
        </p:nvSpPr>
        <p:spPr>
          <a:xfrm>
            <a:off x="11430000" y="7620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marL="0" marR="0" lvl="0" indent="0" rtl="0">
              <a:lnSpc>
                <a:spcPct val="100000"/>
              </a:lnSpc>
              <a:spcBef>
                <a:spcPts val="0"/>
              </a:spcBef>
              <a:spcAft>
                <a:spcPts val="0"/>
              </a:spcAft>
              <a:buNone/>
            </a:pP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4.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Thực</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nghiệm</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và</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kết</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quả</a:t>
            </a:r>
            <a:endPar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28" name="Google Shape;628;p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
        <p:nvSpPr>
          <p:cNvPr id="10" name="TextBox 9">
            <a:extLst>
              <a:ext uri="{FF2B5EF4-FFF2-40B4-BE49-F238E27FC236}">
                <a16:creationId xmlns:a16="http://schemas.microsoft.com/office/drawing/2014/main" id="{61CA462C-66F6-434A-A15E-3F4E2585CB1E}"/>
              </a:ext>
            </a:extLst>
          </p:cNvPr>
          <p:cNvSpPr txBox="1"/>
          <p:nvPr/>
        </p:nvSpPr>
        <p:spPr>
          <a:xfrm>
            <a:off x="393000" y="1536354"/>
            <a:ext cx="6096000" cy="369332"/>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	</a:t>
            </a:r>
          </a:p>
        </p:txBody>
      </p:sp>
      <p:pic>
        <p:nvPicPr>
          <p:cNvPr id="6" name="Picture 5" descr="A graph with blue and orange lines&#10;&#10;Description automatically generated">
            <a:extLst>
              <a:ext uri="{FF2B5EF4-FFF2-40B4-BE49-F238E27FC236}">
                <a16:creationId xmlns:a16="http://schemas.microsoft.com/office/drawing/2014/main" id="{8A17B3D7-3F87-4A7B-8690-99E93CBBFCE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75" y="1626017"/>
            <a:ext cx="6096000" cy="3450808"/>
          </a:xfrm>
          <a:prstGeom prst="rect">
            <a:avLst/>
          </a:prstGeom>
          <a:noFill/>
          <a:ln>
            <a:noFill/>
          </a:ln>
        </p:spPr>
      </p:pic>
      <p:pic>
        <p:nvPicPr>
          <p:cNvPr id="7" name="Picture 6" descr="A graph of a line&#10;&#10;Description automatically generated with medium confidence">
            <a:extLst>
              <a:ext uri="{FF2B5EF4-FFF2-40B4-BE49-F238E27FC236}">
                <a16:creationId xmlns:a16="http://schemas.microsoft.com/office/drawing/2014/main" id="{19B3802E-C174-48DA-943F-63D8C4C414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57900" y="1626018"/>
            <a:ext cx="6096000" cy="3450808"/>
          </a:xfrm>
          <a:prstGeom prst="rect">
            <a:avLst/>
          </a:prstGeom>
        </p:spPr>
      </p:pic>
    </p:spTree>
    <p:extLst>
      <p:ext uri="{BB962C8B-B14F-4D97-AF65-F5344CB8AC3E}">
        <p14:creationId xmlns:p14="http://schemas.microsoft.com/office/powerpoint/2010/main" val="5550848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
          <p:cNvSpPr txBox="1">
            <a:spLocks noGrp="1"/>
          </p:cNvSpPr>
          <p:nvPr>
            <p:ph type="ftr" idx="11"/>
          </p:nvPr>
        </p:nvSpPr>
        <p:spPr>
          <a:xfrm>
            <a:off x="381000" y="6234261"/>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
        <p:nvSpPr>
          <p:cNvPr id="479" name="Google Shape;479;p2"/>
          <p:cNvSpPr txBox="1">
            <a:spLocks noGrp="1"/>
          </p:cNvSpPr>
          <p:nvPr>
            <p:ph type="dt" idx="10"/>
          </p:nvPr>
        </p:nvSpPr>
        <p:spPr>
          <a:xfrm>
            <a:off x="9113240" y="6271924"/>
            <a:ext cx="30480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Khoa công nghệ thông tin</a:t>
            </a:r>
            <a:endParaRPr sz="1800">
              <a:solidFill>
                <a:schemeClr val="dk1"/>
              </a:solidFill>
              <a:latin typeface="Arial"/>
              <a:ea typeface="Arial"/>
              <a:cs typeface="Arial"/>
              <a:sym typeface="Arial"/>
            </a:endParaRPr>
          </a:p>
        </p:txBody>
      </p:sp>
      <p:sp>
        <p:nvSpPr>
          <p:cNvPr id="480" name="Google Shape;480;p2"/>
          <p:cNvSpPr txBox="1"/>
          <p:nvPr/>
        </p:nvSpPr>
        <p:spPr>
          <a:xfrm>
            <a:off x="4114800" y="6270461"/>
            <a:ext cx="4457699"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i="1" dirty="0">
                <a:solidFill>
                  <a:srgbClr val="595959"/>
                </a:solidFill>
                <a:latin typeface="Times New Roman"/>
                <a:ea typeface="Times New Roman"/>
                <a:cs typeface="Times New Roman"/>
                <a:sym typeface="Times New Roman"/>
              </a:rPr>
              <a:t>Hà Nội, </a:t>
            </a:r>
            <a:r>
              <a:rPr lang="en-US" sz="1800" i="1" dirty="0" err="1">
                <a:solidFill>
                  <a:srgbClr val="595959"/>
                </a:solidFill>
                <a:latin typeface="Times New Roman"/>
                <a:ea typeface="Times New Roman"/>
                <a:cs typeface="Times New Roman"/>
                <a:sym typeface="Times New Roman"/>
              </a:rPr>
              <a:t>ngày</a:t>
            </a:r>
            <a:r>
              <a:rPr lang="en-US" sz="1800" i="1" dirty="0">
                <a:solidFill>
                  <a:srgbClr val="595959"/>
                </a:solidFill>
                <a:latin typeface="Times New Roman"/>
                <a:ea typeface="Times New Roman"/>
                <a:cs typeface="Times New Roman"/>
                <a:sym typeface="Times New Roman"/>
              </a:rPr>
              <a:t> 24 </a:t>
            </a:r>
            <a:r>
              <a:rPr lang="en-US" sz="1800" i="1" dirty="0" err="1">
                <a:solidFill>
                  <a:srgbClr val="595959"/>
                </a:solidFill>
                <a:latin typeface="Times New Roman"/>
                <a:ea typeface="Times New Roman"/>
                <a:cs typeface="Times New Roman"/>
                <a:sym typeface="Times New Roman"/>
              </a:rPr>
              <a:t>tháng</a:t>
            </a:r>
            <a:r>
              <a:rPr lang="en-US" sz="1800" i="1" dirty="0">
                <a:solidFill>
                  <a:srgbClr val="595959"/>
                </a:solidFill>
                <a:latin typeface="Times New Roman"/>
                <a:ea typeface="Times New Roman"/>
                <a:cs typeface="Times New Roman"/>
                <a:sym typeface="Times New Roman"/>
              </a:rPr>
              <a:t> 9 năm 2023</a:t>
            </a:r>
            <a:endParaRPr lang="en-US" sz="1800" dirty="0">
              <a:latin typeface="Times New Roman"/>
              <a:ea typeface="Times New Roman"/>
              <a:cs typeface="Times New Roman"/>
              <a:sym typeface="Times New Roman"/>
            </a:endParaRPr>
          </a:p>
        </p:txBody>
      </p:sp>
      <p:sp>
        <p:nvSpPr>
          <p:cNvPr id="481" name="Google Shape;481;p2"/>
          <p:cNvSpPr/>
          <p:nvPr/>
        </p:nvSpPr>
        <p:spPr>
          <a:xfrm>
            <a:off x="2834900" y="193084"/>
            <a:ext cx="78588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0070C0"/>
                </a:solidFill>
                <a:latin typeface="Arial"/>
                <a:ea typeface="Arial"/>
                <a:cs typeface="Arial"/>
                <a:sym typeface="Arial"/>
              </a:rPr>
              <a:t>ĐẠI HỌC CÔNG NGHIỆP HÀ NỘI</a:t>
            </a:r>
            <a:endParaRPr sz="3600" b="1" cap="none">
              <a:solidFill>
                <a:srgbClr val="0070C0"/>
              </a:solidFill>
              <a:latin typeface="Arial"/>
              <a:ea typeface="Arial"/>
              <a:cs typeface="Arial"/>
              <a:sym typeface="Arial"/>
            </a:endParaRPr>
          </a:p>
        </p:txBody>
      </p:sp>
      <p:sp>
        <p:nvSpPr>
          <p:cNvPr id="482" name="Google Shape;482;p2"/>
          <p:cNvSpPr/>
          <p:nvPr/>
        </p:nvSpPr>
        <p:spPr>
          <a:xfrm>
            <a:off x="4263850" y="839278"/>
            <a:ext cx="51396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cap="none">
                <a:solidFill>
                  <a:schemeClr val="accent4"/>
                </a:solidFill>
                <a:latin typeface="Arial"/>
                <a:ea typeface="Arial"/>
                <a:cs typeface="Arial"/>
                <a:sym typeface="Arial"/>
              </a:rPr>
              <a:t>KHOA CÔNG NGHỆ THÔNG TIN</a:t>
            </a:r>
            <a:endParaRPr sz="2400" b="1" cap="none">
              <a:solidFill>
                <a:schemeClr val="accent4"/>
              </a:solidFill>
              <a:latin typeface="Arial"/>
              <a:ea typeface="Arial"/>
              <a:cs typeface="Arial"/>
              <a:sym typeface="Arial"/>
            </a:endParaRPr>
          </a:p>
        </p:txBody>
      </p:sp>
      <p:pic>
        <p:nvPicPr>
          <p:cNvPr id="483" name="Google Shape;483;p2"/>
          <p:cNvPicPr preferRelativeResize="0"/>
          <p:nvPr/>
        </p:nvPicPr>
        <p:blipFill rotWithShape="1">
          <a:blip r:embed="rId3">
            <a:alphaModFix/>
          </a:blip>
          <a:srcRect/>
          <a:stretch/>
        </p:blipFill>
        <p:spPr>
          <a:xfrm>
            <a:off x="256325" y="193084"/>
            <a:ext cx="1691766" cy="1600200"/>
          </a:xfrm>
          <a:prstGeom prst="rect">
            <a:avLst/>
          </a:prstGeom>
          <a:noFill/>
          <a:ln>
            <a:noFill/>
          </a:ln>
        </p:spPr>
      </p:pic>
      <p:sp>
        <p:nvSpPr>
          <p:cNvPr id="484" name="Google Shape;484;p2"/>
          <p:cNvSpPr/>
          <p:nvPr/>
        </p:nvSpPr>
        <p:spPr>
          <a:xfrm>
            <a:off x="-1" y="293512"/>
            <a:ext cx="252639" cy="1104159"/>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85" name="Google Shape;485;p2"/>
          <p:cNvSpPr txBox="1"/>
          <p:nvPr/>
        </p:nvSpPr>
        <p:spPr>
          <a:xfrm>
            <a:off x="252638" y="2541703"/>
            <a:ext cx="11625326" cy="203129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dirty="0">
                <a:solidFill>
                  <a:srgbClr val="FF0000"/>
                </a:solidFill>
                <a:effectLst/>
              </a:rPr>
              <a:t>NGHIÊN CỨU VỀ DEEP LEARNING VÀ ỨNG DỤNG GIẢI BÀI TOÁN DỰ ĐOÁN QUAN HỆ THUỐC - BỆNH</a:t>
            </a:r>
            <a:endParaRPr lang="en-US" sz="4000"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marL="0" marR="0" lvl="0" indent="0" rtl="0">
              <a:lnSpc>
                <a:spcPct val="100000"/>
              </a:lnSpc>
              <a:spcBef>
                <a:spcPts val="0"/>
              </a:spcBef>
              <a:spcAft>
                <a:spcPts val="0"/>
              </a:spcAft>
              <a:buNone/>
            </a:pP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4.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Thực</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nghiệm</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và</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kết</a:t>
            </a:r>
            <a:r>
              <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24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quả</a:t>
            </a:r>
            <a:endParaRPr lang="en-US" sz="24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28" name="Google Shape;628;p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
        <p:nvSpPr>
          <p:cNvPr id="10" name="TextBox 9">
            <a:extLst>
              <a:ext uri="{FF2B5EF4-FFF2-40B4-BE49-F238E27FC236}">
                <a16:creationId xmlns:a16="http://schemas.microsoft.com/office/drawing/2014/main" id="{61CA462C-66F6-434A-A15E-3F4E2585CB1E}"/>
              </a:ext>
            </a:extLst>
          </p:cNvPr>
          <p:cNvSpPr txBox="1"/>
          <p:nvPr/>
        </p:nvSpPr>
        <p:spPr>
          <a:xfrm>
            <a:off x="393000" y="1536354"/>
            <a:ext cx="6096000" cy="369332"/>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	</a:t>
            </a:r>
          </a:p>
        </p:txBody>
      </p:sp>
      <p:pic>
        <p:nvPicPr>
          <p:cNvPr id="8" name="Picture 7" descr="A screenshot of a graph&#10;&#10;Description automatically generated">
            <a:extLst>
              <a:ext uri="{FF2B5EF4-FFF2-40B4-BE49-F238E27FC236}">
                <a16:creationId xmlns:a16="http://schemas.microsoft.com/office/drawing/2014/main" id="{0BC1C412-8B5F-4FE2-BB86-FE0FCDBB5A65}"/>
              </a:ext>
            </a:extLst>
          </p:cNvPr>
          <p:cNvPicPr/>
          <p:nvPr/>
        </p:nvPicPr>
        <p:blipFill>
          <a:blip r:embed="rId3"/>
          <a:stretch>
            <a:fillRect/>
          </a:stretch>
        </p:blipFill>
        <p:spPr>
          <a:xfrm>
            <a:off x="6096000" y="1379220"/>
            <a:ext cx="4798060" cy="197358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7A977E86-4023-4D9D-BE89-0D559CBDC6E2}"/>
              </a:ext>
            </a:extLst>
          </p:cNvPr>
          <p:cNvPicPr/>
          <p:nvPr/>
        </p:nvPicPr>
        <p:blipFill>
          <a:blip r:embed="rId4"/>
          <a:stretch>
            <a:fillRect/>
          </a:stretch>
        </p:blipFill>
        <p:spPr>
          <a:xfrm>
            <a:off x="6088315" y="3682365"/>
            <a:ext cx="4798695" cy="1988820"/>
          </a:xfrm>
          <a:prstGeom prst="rect">
            <a:avLst/>
          </a:prstGeom>
        </p:spPr>
      </p:pic>
      <p:sp>
        <p:nvSpPr>
          <p:cNvPr id="11" name="TextBox 10">
            <a:extLst>
              <a:ext uri="{FF2B5EF4-FFF2-40B4-BE49-F238E27FC236}">
                <a16:creationId xmlns:a16="http://schemas.microsoft.com/office/drawing/2014/main" id="{98325F75-7174-485A-9862-AC7B84DE6996}"/>
              </a:ext>
            </a:extLst>
          </p:cNvPr>
          <p:cNvSpPr txBox="1"/>
          <p:nvPr/>
        </p:nvSpPr>
        <p:spPr>
          <a:xfrm>
            <a:off x="393000" y="1447694"/>
            <a:ext cx="5560125" cy="4306948"/>
          </a:xfrm>
          <a:prstGeom prst="rect">
            <a:avLst/>
          </a:prstGeom>
          <a:noFill/>
        </p:spPr>
        <p:txBody>
          <a:bodyPr wrap="square">
            <a:spAutoFit/>
          </a:bodyPr>
          <a:lstStyle/>
          <a:p>
            <a:pPr lvl="0" algn="just">
              <a:lnSpc>
                <a:spcPct val="150000"/>
              </a:lnSpc>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So </a:t>
            </a:r>
            <a:r>
              <a:rPr lang="en-US" sz="1800" b="1" dirty="0" err="1">
                <a:effectLst/>
                <a:latin typeface="Calibri" panose="020F0502020204030204" pitchFamily="34" charset="0"/>
                <a:ea typeface="Calibri" panose="020F0502020204030204" pitchFamily="34" charset="0"/>
                <a:cs typeface="Calibri" panose="020F0502020204030204" pitchFamily="34" charset="0"/>
              </a:rPr>
              <a:t>sánh</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err="1">
                <a:effectLst/>
                <a:latin typeface="Calibri" panose="020F0502020204030204" pitchFamily="34" charset="0"/>
                <a:ea typeface="Calibri" panose="020F0502020204030204" pitchFamily="34" charset="0"/>
                <a:cs typeface="Calibri" panose="020F0502020204030204" pitchFamily="34" charset="0"/>
              </a:rPr>
              <a:t>với</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err="1">
                <a:effectLst/>
                <a:latin typeface="Calibri" panose="020F0502020204030204" pitchFamily="34" charset="0"/>
                <a:ea typeface="Calibri" panose="020F0502020204030204" pitchFamily="34" charset="0"/>
                <a:cs typeface="Calibri" panose="020F0502020204030204" pitchFamily="34" charset="0"/>
              </a:rPr>
              <a:t>cá</a:t>
            </a:r>
            <a:r>
              <a:rPr lang="en-US" sz="1800" b="1" dirty="0" err="1">
                <a:latin typeface="Calibri" panose="020F0502020204030204" pitchFamily="34" charset="0"/>
                <a:ea typeface="Calibri" panose="020F0502020204030204" pitchFamily="34" charset="0"/>
                <a:cs typeface="Calibri" panose="020F0502020204030204" pitchFamily="34" charset="0"/>
              </a:rPr>
              <a:t>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phương</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pháp</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endParaRPr lang="en-US" sz="1800" b="1" dirty="0">
              <a:effectLst/>
              <a:latin typeface="Calibri" panose="020F0502020204030204" pitchFamily="34" charset="0"/>
              <a:ea typeface="Calibri" panose="020F0502020204030204" pitchFamily="34" charset="0"/>
              <a:cs typeface="Calibri" panose="020F0502020204030204" pitchFamily="34" charset="0"/>
            </a:endParaRPr>
          </a:p>
          <a:p>
            <a:pPr lvl="0" indent="182880" algn="just">
              <a:lnSpc>
                <a:spcPct val="150000"/>
              </a:lnSpc>
              <a:tabLst>
                <a:tab pos="457200" algn="l"/>
              </a:tabLst>
            </a:pPr>
            <a:r>
              <a:rPr lang="en-US" sz="1800" dirty="0" err="1">
                <a:effectLst/>
                <a:latin typeface="Calibri" panose="020F0502020204030204" pitchFamily="34" charset="0"/>
                <a:ea typeface="Calibri" panose="020F0502020204030204" pitchFamily="34" charset="0"/>
                <a:cs typeface="Calibri" panose="020F0502020204030204" pitchFamily="34" charset="0"/>
              </a:rPr>
              <a:t>Chỉ</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số</a:t>
            </a:r>
            <a:r>
              <a:rPr lang="en-US" sz="1800" dirty="0">
                <a:effectLst/>
                <a:latin typeface="Calibri" panose="020F0502020204030204" pitchFamily="34" charset="0"/>
                <a:ea typeface="Calibri" panose="020F0502020204030204" pitchFamily="34" charset="0"/>
                <a:cs typeface="Calibri" panose="020F0502020204030204" pitchFamily="34" charset="0"/>
              </a:rPr>
              <a:t> AUROC </a:t>
            </a:r>
            <a:r>
              <a:rPr lang="en-US" sz="1800" dirty="0" err="1">
                <a:effectLst/>
                <a:latin typeface="Calibri" panose="020F0502020204030204" pitchFamily="34" charset="0"/>
                <a:ea typeface="Calibri" panose="020F0502020204030204" pitchFamily="34" charset="0"/>
                <a:cs typeface="Calibri" panose="020F0502020204030204" pitchFamily="34" charset="0"/>
              </a:rPr>
              <a:t>của</a:t>
            </a:r>
            <a:r>
              <a:rPr lang="en-US" sz="1800" dirty="0">
                <a:effectLst/>
                <a:latin typeface="Calibri" panose="020F0502020204030204" pitchFamily="34" charset="0"/>
                <a:ea typeface="Calibri" panose="020F0502020204030204" pitchFamily="34" charset="0"/>
                <a:cs typeface="Calibri" panose="020F0502020204030204" pitchFamily="34" charset="0"/>
              </a:rPr>
              <a:t> DRWBNCF </a:t>
            </a:r>
            <a:r>
              <a:rPr lang="en-US" sz="1800" dirty="0" err="1">
                <a:latin typeface="Calibri" panose="020F0502020204030204" pitchFamily="34" charset="0"/>
                <a:ea typeface="Calibri" panose="020F0502020204030204" pitchFamily="34" charset="0"/>
                <a:cs typeface="Calibri" panose="020F0502020204030204" pitchFamily="34" charset="0"/>
              </a:rPr>
              <a:t>đều</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lớn</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hơn</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các</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phương</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pháp</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khác</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chứng</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tỏ</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mô</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hình</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này</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hiệu</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quả</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hơn</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các</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mô</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hình</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đã</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được</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công</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bố</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trước</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đó</a:t>
            </a:r>
            <a:r>
              <a:rPr lang="en-US" sz="1800" dirty="0">
                <a:effectLst/>
                <a:latin typeface="Calibri" panose="020F0502020204030204" pitchFamily="34" charset="0"/>
                <a:ea typeface="Calibri" panose="020F0502020204030204" pitchFamily="34" charset="0"/>
                <a:cs typeface="Calibri" panose="020F0502020204030204" pitchFamily="34" charset="0"/>
              </a:rPr>
              <a:t>.</a:t>
            </a:r>
          </a:p>
          <a:p>
            <a:pPr lvl="0" indent="182880" algn="just">
              <a:lnSpc>
                <a:spcPct val="150000"/>
              </a:lnSpc>
              <a:spcAft>
                <a:spcPts val="800"/>
              </a:spcAft>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Ta </a:t>
            </a:r>
            <a:r>
              <a:rPr lang="en-US" sz="1800" dirty="0" err="1">
                <a:effectLst/>
                <a:latin typeface="Calibri" panose="020F0502020204030204" pitchFamily="34" charset="0"/>
                <a:ea typeface="Calibri" panose="020F0502020204030204" pitchFamily="34" charset="0"/>
                <a:cs typeface="Calibri" panose="020F0502020204030204" pitchFamily="34" charset="0"/>
              </a:rPr>
              <a:t>thấy</a:t>
            </a:r>
            <a:r>
              <a:rPr lang="en-US" sz="1800" dirty="0">
                <a:effectLst/>
                <a:latin typeface="Calibri" panose="020F0502020204030204" pitchFamily="34" charset="0"/>
                <a:ea typeface="Calibri" panose="020F0502020204030204" pitchFamily="34" charset="0"/>
                <a:cs typeface="Calibri" panose="020F0502020204030204" pitchFamily="34" charset="0"/>
              </a:rPr>
              <a:t> BNNR </a:t>
            </a:r>
            <a:r>
              <a:rPr lang="en-US" sz="1800" dirty="0" err="1">
                <a:effectLst/>
                <a:latin typeface="Calibri" panose="020F0502020204030204" pitchFamily="34" charset="0"/>
                <a:ea typeface="Calibri" panose="020F0502020204030204" pitchFamily="34" charset="0"/>
                <a:cs typeface="Calibri" panose="020F0502020204030204" pitchFamily="34" charset="0"/>
              </a:rPr>
              <a:t>cũng</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có</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chỉ</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số</a:t>
            </a:r>
            <a:r>
              <a:rPr lang="en-US" sz="1800" dirty="0">
                <a:effectLst/>
                <a:latin typeface="Calibri" panose="020F0502020204030204" pitchFamily="34" charset="0"/>
                <a:ea typeface="Calibri" panose="020F0502020204030204" pitchFamily="34" charset="0"/>
                <a:cs typeface="Calibri" panose="020F0502020204030204" pitchFamily="34" charset="0"/>
              </a:rPr>
              <a:t> AUROC </a:t>
            </a:r>
            <a:r>
              <a:rPr lang="en-US" sz="1800" dirty="0" err="1">
                <a:effectLst/>
                <a:latin typeface="Calibri" panose="020F0502020204030204" pitchFamily="34" charset="0"/>
                <a:ea typeface="Calibri" panose="020F0502020204030204" pitchFamily="34" charset="0"/>
                <a:cs typeface="Calibri" panose="020F0502020204030204" pitchFamily="34" charset="0"/>
              </a:rPr>
              <a:t>tương</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tự</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như</a:t>
            </a:r>
            <a:r>
              <a:rPr lang="en-US" sz="1800" dirty="0">
                <a:effectLst/>
                <a:latin typeface="Calibri" panose="020F0502020204030204" pitchFamily="34" charset="0"/>
                <a:ea typeface="Calibri" panose="020F0502020204030204" pitchFamily="34" charset="0"/>
                <a:cs typeface="Calibri" panose="020F0502020204030204" pitchFamily="34" charset="0"/>
              </a:rPr>
              <a:t> DRWBNCF, ta </a:t>
            </a:r>
            <a:r>
              <a:rPr lang="en-US" sz="1800" dirty="0" err="1">
                <a:effectLst/>
                <a:latin typeface="Calibri" panose="020F0502020204030204" pitchFamily="34" charset="0"/>
                <a:ea typeface="Calibri" panose="020F0502020204030204" pitchFamily="34" charset="0"/>
                <a:cs typeface="Calibri" panose="020F0502020204030204" pitchFamily="34" charset="0"/>
              </a:rPr>
              <a:t>sẽ</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xét</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đến</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chỉ</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số</a:t>
            </a:r>
            <a:r>
              <a:rPr lang="en-US" sz="1800" dirty="0">
                <a:effectLst/>
                <a:latin typeface="Calibri" panose="020F0502020204030204" pitchFamily="34" charset="0"/>
                <a:ea typeface="Calibri" panose="020F0502020204030204" pitchFamily="34" charset="0"/>
                <a:cs typeface="Calibri" panose="020F0502020204030204" pitchFamily="34" charset="0"/>
              </a:rPr>
              <a:t> AUPR </a:t>
            </a:r>
            <a:r>
              <a:rPr lang="en-US" sz="1800" dirty="0" err="1">
                <a:effectLst/>
                <a:latin typeface="Calibri" panose="020F0502020204030204" pitchFamily="34" charset="0"/>
                <a:ea typeface="Calibri" panose="020F0502020204030204" pitchFamily="34" charset="0"/>
                <a:cs typeface="Calibri" panose="020F0502020204030204" pitchFamily="34" charset="0"/>
              </a:rPr>
              <a:t>cho</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trường</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hợp</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này</a:t>
            </a:r>
            <a:r>
              <a:rPr lang="en-US" sz="1800" dirty="0">
                <a:latin typeface="Calibri" panose="020F0502020204030204" pitchFamily="34" charset="0"/>
                <a:ea typeface="Calibri" panose="020F0502020204030204" pitchFamily="34" charset="0"/>
                <a:cs typeface="Calibri" panose="020F0502020204030204" pitchFamily="34" charset="0"/>
              </a:rPr>
              <a:t>. </a:t>
            </a:r>
            <a:r>
              <a:rPr lang="vi-VN" sz="1800" dirty="0">
                <a:effectLst/>
                <a:latin typeface="Calibri" panose="020F0502020204030204" pitchFamily="34" charset="0"/>
                <a:ea typeface="Calibri" panose="020F0502020204030204" pitchFamily="34" charset="0"/>
                <a:cs typeface="Calibri" panose="020F0502020204030204" pitchFamily="34" charset="0"/>
              </a:rPr>
              <a:t>DRWBNCF có AUPR trung bình tốt nhất là 0.4688, cao hơn 5.7% so với BNNR. Điều này chứng tỏ rằng khả năng dự đoán các cặp thuốc - bệnh chưa được biết đến từ tập dữ liệu ban đầu tốt hơn.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66338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p20"/>
          <p:cNvPicPr preferRelativeResize="0"/>
          <p:nvPr/>
        </p:nvPicPr>
        <p:blipFill rotWithShape="1">
          <a:blip r:embed="rId3">
            <a:alphaModFix/>
          </a:blip>
          <a:srcRect l="16827" r="16827"/>
          <a:stretch/>
        </p:blipFill>
        <p:spPr>
          <a:xfrm>
            <a:off x="5486400" y="360"/>
            <a:ext cx="6839640" cy="6857640"/>
          </a:xfrm>
          <a:prstGeom prst="rect">
            <a:avLst/>
          </a:prstGeom>
          <a:noFill/>
          <a:ln>
            <a:noFill/>
          </a:ln>
        </p:spPr>
      </p:pic>
      <p:sp>
        <p:nvSpPr>
          <p:cNvPr id="947" name="Google Shape;947;p20"/>
          <p:cNvSpPr/>
          <p:nvPr/>
        </p:nvSpPr>
        <p:spPr>
          <a:xfrm rot="10800000" flipH="1">
            <a:off x="11000520" y="5539"/>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rot="10800000" flipH="1">
            <a:off x="8458200" y="5539"/>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rot="10800000" flipH="1">
            <a:off x="5486400" y="-11477"/>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855360" y="2327400"/>
            <a:ext cx="6218280" cy="1431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400" b="1" strike="noStrike">
                <a:solidFill>
                  <a:srgbClr val="404040"/>
                </a:solidFill>
                <a:latin typeface="Calibri"/>
                <a:ea typeface="Calibri"/>
                <a:cs typeface="Calibri"/>
                <a:sym typeface="Calibri"/>
              </a:rPr>
              <a:t>THANK YOU </a:t>
            </a:r>
            <a:endParaRPr sz="4400" b="0"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4400" b="1" strike="noStrike">
                <a:solidFill>
                  <a:srgbClr val="FF3737"/>
                </a:solidFill>
                <a:latin typeface="Calibri"/>
                <a:ea typeface="Calibri"/>
                <a:cs typeface="Calibri"/>
                <a:sym typeface="Calibri"/>
              </a:rPr>
              <a:t>FOR WATCHING</a:t>
            </a:r>
            <a:endParaRPr sz="4400" b="0" strike="noStrike">
              <a:solidFill>
                <a:schemeClr val="dk1"/>
              </a:solidFill>
              <a:latin typeface="Arial"/>
              <a:ea typeface="Arial"/>
              <a:cs typeface="Arial"/>
              <a:sym typeface="Arial"/>
            </a:endParaRPr>
          </a:p>
        </p:txBody>
      </p:sp>
      <p:sp>
        <p:nvSpPr>
          <p:cNvPr id="951" name="Google Shape;951;p20"/>
          <p:cNvSpPr/>
          <p:nvPr/>
        </p:nvSpPr>
        <p:spPr>
          <a:xfrm>
            <a:off x="533400" y="4296860"/>
            <a:ext cx="4786320" cy="140688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2400" b="0" strike="noStrike">
                <a:solidFill>
                  <a:srgbClr val="595959"/>
                </a:solidFill>
                <a:latin typeface="Calibri"/>
                <a:ea typeface="Calibri"/>
                <a:cs typeface="Calibri"/>
                <a:sym typeface="Calibri"/>
              </a:rPr>
              <a:t>Em xin chân thành cảm ơn hội đồng thầy cô đã lắng nghe và theo dõi bài thuyết trình của </a:t>
            </a:r>
            <a:r>
              <a:rPr lang="en-US" sz="2400">
                <a:solidFill>
                  <a:srgbClr val="595959"/>
                </a:solidFill>
                <a:latin typeface="Calibri"/>
                <a:ea typeface="Calibri"/>
                <a:cs typeface="Calibri"/>
                <a:sym typeface="Calibri"/>
              </a:rPr>
              <a:t>em.</a:t>
            </a:r>
            <a:endParaRPr sz="2400" b="0" strike="noStrike">
              <a:solidFill>
                <a:schemeClr val="dk1"/>
              </a:solidFill>
              <a:latin typeface="Arial"/>
              <a:ea typeface="Arial"/>
              <a:cs typeface="Arial"/>
              <a:sym typeface="Arial"/>
            </a:endParaRPr>
          </a:p>
        </p:txBody>
      </p:sp>
      <p:sp>
        <p:nvSpPr>
          <p:cNvPr id="952" name="Google Shape;952;p20"/>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
          <p:cNvSpPr/>
          <p:nvPr/>
        </p:nvSpPr>
        <p:spPr>
          <a:xfrm>
            <a:off x="6624478" y="-24183"/>
            <a:ext cx="5567522" cy="685800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91" name="Google Shape;491;p3"/>
          <p:cNvGrpSpPr/>
          <p:nvPr/>
        </p:nvGrpSpPr>
        <p:grpSpPr>
          <a:xfrm>
            <a:off x="4626380" y="2249924"/>
            <a:ext cx="6921829" cy="2078254"/>
            <a:chOff x="4578255" y="2223130"/>
            <a:chExt cx="6921829" cy="2078254"/>
          </a:xfrm>
        </p:grpSpPr>
        <p:sp>
          <p:nvSpPr>
            <p:cNvPr id="492" name="Google Shape;492;p3"/>
            <p:cNvSpPr/>
            <p:nvPr/>
          </p:nvSpPr>
          <p:spPr>
            <a:xfrm>
              <a:off x="5404084" y="2223130"/>
              <a:ext cx="6096000"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a:solidFill>
                    <a:schemeClr val="lt1"/>
                  </a:solidFill>
                  <a:latin typeface="Arial"/>
                  <a:ea typeface="Arial"/>
                  <a:cs typeface="Arial"/>
                  <a:sym typeface="Arial"/>
                </a:rPr>
                <a:t>NỘI DUNG</a:t>
              </a:r>
              <a:endParaRPr/>
            </a:p>
          </p:txBody>
        </p:sp>
        <p:sp>
          <p:nvSpPr>
            <p:cNvPr id="493" name="Google Shape;493;p3"/>
            <p:cNvSpPr/>
            <p:nvPr/>
          </p:nvSpPr>
          <p:spPr>
            <a:xfrm>
              <a:off x="4578255" y="3378054"/>
              <a:ext cx="6096000"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a:solidFill>
                    <a:schemeClr val="lt1"/>
                  </a:solidFill>
                  <a:latin typeface="Arial"/>
                  <a:ea typeface="Arial"/>
                  <a:cs typeface="Arial"/>
                  <a:sym typeface="Arial"/>
                </a:rPr>
                <a:t>CHÍNH</a:t>
              </a:r>
              <a:endParaRPr sz="4400">
                <a:solidFill>
                  <a:schemeClr val="lt1"/>
                </a:solidFill>
                <a:latin typeface="Arial"/>
                <a:ea typeface="Arial"/>
                <a:cs typeface="Arial"/>
                <a:sym typeface="Arial"/>
              </a:endParaRPr>
            </a:p>
          </p:txBody>
        </p:sp>
      </p:grpSp>
      <p:sp>
        <p:nvSpPr>
          <p:cNvPr id="494" name="Google Shape;494;p3"/>
          <p:cNvSpPr/>
          <p:nvPr/>
        </p:nvSpPr>
        <p:spPr>
          <a:xfrm>
            <a:off x="7867807" y="916782"/>
            <a:ext cx="197220" cy="178178"/>
          </a:xfrm>
          <a:prstGeom prst="rect">
            <a:avLst/>
          </a:prstGeom>
          <a:solidFill>
            <a:srgbClr val="68D0C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95" name="Google Shape;495;p3"/>
          <p:cNvGrpSpPr/>
          <p:nvPr/>
        </p:nvGrpSpPr>
        <p:grpSpPr>
          <a:xfrm>
            <a:off x="6080207" y="1118203"/>
            <a:ext cx="880712" cy="810164"/>
            <a:chOff x="5908413" y="847857"/>
            <a:chExt cx="938013" cy="939583"/>
          </a:xfrm>
        </p:grpSpPr>
        <p:sp>
          <p:nvSpPr>
            <p:cNvPr id="496" name="Google Shape;496;p3"/>
            <p:cNvSpPr/>
            <p:nvPr/>
          </p:nvSpPr>
          <p:spPr>
            <a:xfrm>
              <a:off x="5908413" y="847857"/>
              <a:ext cx="938013" cy="939583"/>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7" name="Google Shape;497;p3"/>
            <p:cNvSpPr/>
            <p:nvPr/>
          </p:nvSpPr>
          <p:spPr>
            <a:xfrm>
              <a:off x="6021503" y="927340"/>
              <a:ext cx="684331" cy="646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Arial"/>
                  <a:ea typeface="Arial"/>
                  <a:cs typeface="Arial"/>
                  <a:sym typeface="Arial"/>
                </a:rPr>
                <a:t>1</a:t>
              </a:r>
              <a:endParaRPr/>
            </a:p>
          </p:txBody>
        </p:sp>
      </p:grpSp>
      <p:sp>
        <p:nvSpPr>
          <p:cNvPr id="498" name="Google Shape;498;p3"/>
          <p:cNvSpPr/>
          <p:nvPr/>
        </p:nvSpPr>
        <p:spPr>
          <a:xfrm>
            <a:off x="735624" y="1310456"/>
            <a:ext cx="485319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rgbClr val="3F3F3F"/>
                </a:solidFill>
                <a:latin typeface="Times New Roman"/>
                <a:ea typeface="Times New Roman"/>
                <a:cs typeface="Times New Roman"/>
                <a:sym typeface="Times New Roman"/>
              </a:rPr>
              <a:t>Lý</a:t>
            </a:r>
            <a:r>
              <a:rPr lang="en-US" sz="2400" dirty="0">
                <a:solidFill>
                  <a:srgbClr val="3F3F3F"/>
                </a:solidFill>
                <a:latin typeface="Times New Roman"/>
                <a:ea typeface="Times New Roman"/>
                <a:cs typeface="Times New Roman"/>
                <a:sym typeface="Times New Roman"/>
              </a:rPr>
              <a:t> do </a:t>
            </a:r>
            <a:r>
              <a:rPr lang="en-US" sz="2400" dirty="0" err="1">
                <a:solidFill>
                  <a:srgbClr val="3F3F3F"/>
                </a:solidFill>
                <a:latin typeface="Times New Roman"/>
                <a:ea typeface="Times New Roman"/>
                <a:cs typeface="Times New Roman"/>
                <a:sym typeface="Times New Roman"/>
              </a:rPr>
              <a:t>lựa</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chọn</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và</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Mục</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tiêu</a:t>
            </a:r>
            <a:r>
              <a:rPr lang="en-US" sz="2400" dirty="0">
                <a:solidFill>
                  <a:srgbClr val="3F3F3F"/>
                </a:solidFill>
                <a:latin typeface="Times New Roman"/>
                <a:ea typeface="Times New Roman"/>
                <a:cs typeface="Times New Roman"/>
                <a:sym typeface="Times New Roman"/>
              </a:rPr>
              <a:t> về </a:t>
            </a:r>
            <a:r>
              <a:rPr lang="en-US" sz="2400" dirty="0" err="1">
                <a:solidFill>
                  <a:srgbClr val="3F3F3F"/>
                </a:solidFill>
                <a:latin typeface="Times New Roman"/>
                <a:ea typeface="Times New Roman"/>
                <a:cs typeface="Times New Roman"/>
                <a:sym typeface="Times New Roman"/>
              </a:rPr>
              <a:t>đề</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tài</a:t>
            </a:r>
            <a:endParaRPr sz="2400" dirty="0">
              <a:solidFill>
                <a:srgbClr val="3F3F3F"/>
              </a:solidFill>
              <a:latin typeface="Times New Roman"/>
              <a:ea typeface="Times New Roman"/>
              <a:cs typeface="Times New Roman"/>
              <a:sym typeface="Times New Roman"/>
            </a:endParaRPr>
          </a:p>
        </p:txBody>
      </p:sp>
      <p:sp>
        <p:nvSpPr>
          <p:cNvPr id="502" name="Google Shape;502;p3"/>
          <p:cNvSpPr/>
          <p:nvPr/>
        </p:nvSpPr>
        <p:spPr>
          <a:xfrm>
            <a:off x="609600" y="6453374"/>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3" name="Google Shape;503;p3"/>
          <p:cNvSpPr/>
          <p:nvPr/>
        </p:nvSpPr>
        <p:spPr>
          <a:xfrm>
            <a:off x="807558"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3"/>
          <p:cNvSpPr/>
          <p:nvPr/>
        </p:nvSpPr>
        <p:spPr>
          <a:xfrm>
            <a:off x="1005516"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3"/>
          <p:cNvSpPr/>
          <p:nvPr/>
        </p:nvSpPr>
        <p:spPr>
          <a:xfrm>
            <a:off x="1203474"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3"/>
          <p:cNvSpPr/>
          <p:nvPr/>
        </p:nvSpPr>
        <p:spPr>
          <a:xfrm>
            <a:off x="10134600" y="577416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9" name="Google Shape;509;p3"/>
          <p:cNvSpPr/>
          <p:nvPr/>
        </p:nvSpPr>
        <p:spPr>
          <a:xfrm>
            <a:off x="11507637" y="91678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0" name="Google Shape;510;p3"/>
          <p:cNvSpPr/>
          <p:nvPr/>
        </p:nvSpPr>
        <p:spPr>
          <a:xfrm>
            <a:off x="742770" y="1109127"/>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11" name="Google Shape;511;p3"/>
          <p:cNvGrpSpPr/>
          <p:nvPr/>
        </p:nvGrpSpPr>
        <p:grpSpPr>
          <a:xfrm>
            <a:off x="6103978" y="2538876"/>
            <a:ext cx="880712" cy="810164"/>
            <a:chOff x="5915473" y="787140"/>
            <a:chExt cx="938013" cy="939583"/>
          </a:xfrm>
        </p:grpSpPr>
        <p:sp>
          <p:nvSpPr>
            <p:cNvPr id="512" name="Google Shape;512;p3"/>
            <p:cNvSpPr/>
            <p:nvPr/>
          </p:nvSpPr>
          <p:spPr>
            <a:xfrm>
              <a:off x="5915473" y="787140"/>
              <a:ext cx="938013" cy="93958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3" name="Google Shape;513;p3"/>
            <p:cNvSpPr/>
            <p:nvPr/>
          </p:nvSpPr>
          <p:spPr>
            <a:xfrm>
              <a:off x="6068764" y="861569"/>
              <a:ext cx="684331" cy="7495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Arial"/>
                  <a:ea typeface="Arial"/>
                  <a:cs typeface="Arial"/>
                  <a:sym typeface="Arial"/>
                </a:rPr>
                <a:t>2</a:t>
              </a:r>
              <a:endParaRPr/>
            </a:p>
          </p:txBody>
        </p:sp>
      </p:grpSp>
      <p:sp>
        <p:nvSpPr>
          <p:cNvPr id="517" name="Google Shape;517;p3"/>
          <p:cNvSpPr/>
          <p:nvPr/>
        </p:nvSpPr>
        <p:spPr>
          <a:xfrm>
            <a:off x="753705" y="2551526"/>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a:solidFill>
                <a:schemeClr val="lt1"/>
              </a:solidFill>
              <a:latin typeface="Arial"/>
              <a:ea typeface="Arial"/>
              <a:cs typeface="Arial"/>
              <a:sym typeface="Arial"/>
            </a:endParaRPr>
          </a:p>
        </p:txBody>
      </p:sp>
      <p:grpSp>
        <p:nvGrpSpPr>
          <p:cNvPr id="518" name="Google Shape;518;p3"/>
          <p:cNvGrpSpPr/>
          <p:nvPr/>
        </p:nvGrpSpPr>
        <p:grpSpPr>
          <a:xfrm>
            <a:off x="6130611" y="3893118"/>
            <a:ext cx="880712" cy="810164"/>
            <a:chOff x="5930214" y="819319"/>
            <a:chExt cx="938013" cy="939583"/>
          </a:xfrm>
        </p:grpSpPr>
        <p:sp>
          <p:nvSpPr>
            <p:cNvPr id="519" name="Google Shape;519;p3"/>
            <p:cNvSpPr/>
            <p:nvPr/>
          </p:nvSpPr>
          <p:spPr>
            <a:xfrm>
              <a:off x="5930214" y="819319"/>
              <a:ext cx="938013" cy="9395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0" name="Google Shape;520;p3"/>
            <p:cNvSpPr/>
            <p:nvPr/>
          </p:nvSpPr>
          <p:spPr>
            <a:xfrm>
              <a:off x="6042864" y="892879"/>
              <a:ext cx="684331" cy="74957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lt1"/>
                  </a:solidFill>
                  <a:latin typeface="Arial"/>
                  <a:ea typeface="Arial"/>
                  <a:cs typeface="Arial"/>
                  <a:sym typeface="Arial"/>
                </a:rPr>
                <a:t>3</a:t>
              </a:r>
              <a:endParaRPr dirty="0"/>
            </a:p>
          </p:txBody>
        </p:sp>
      </p:grpSp>
      <p:sp>
        <p:nvSpPr>
          <p:cNvPr id="524" name="Google Shape;524;p3"/>
          <p:cNvSpPr/>
          <p:nvPr/>
        </p:nvSpPr>
        <p:spPr>
          <a:xfrm>
            <a:off x="759869" y="3889150"/>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25" name="Google Shape;525;p3"/>
          <p:cNvGrpSpPr/>
          <p:nvPr/>
        </p:nvGrpSpPr>
        <p:grpSpPr>
          <a:xfrm>
            <a:off x="6125375" y="5185976"/>
            <a:ext cx="880712" cy="810164"/>
            <a:chOff x="5917531" y="813457"/>
            <a:chExt cx="938013" cy="939583"/>
          </a:xfrm>
        </p:grpSpPr>
        <p:sp>
          <p:nvSpPr>
            <p:cNvPr id="526" name="Google Shape;526;p3"/>
            <p:cNvSpPr/>
            <p:nvPr/>
          </p:nvSpPr>
          <p:spPr>
            <a:xfrm>
              <a:off x="5917531" y="813457"/>
              <a:ext cx="938013" cy="939583"/>
            </a:xfrm>
            <a:prstGeom prst="rect">
              <a:avLst/>
            </a:prstGeom>
            <a:solidFill>
              <a:srgbClr val="FF7C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7" name="Google Shape;527;p3"/>
            <p:cNvSpPr/>
            <p:nvPr/>
          </p:nvSpPr>
          <p:spPr>
            <a:xfrm>
              <a:off x="6042863" y="883101"/>
              <a:ext cx="684331" cy="749579"/>
            </a:xfrm>
            <a:prstGeom prst="rect">
              <a:avLst/>
            </a:prstGeom>
            <a:solidFill>
              <a:srgbClr val="FF7C8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Arial"/>
                  <a:ea typeface="Arial"/>
                  <a:cs typeface="Arial"/>
                  <a:sym typeface="Arial"/>
                </a:rPr>
                <a:t>4</a:t>
              </a:r>
              <a:endParaRPr/>
            </a:p>
          </p:txBody>
        </p:sp>
      </p:grpSp>
      <p:sp>
        <p:nvSpPr>
          <p:cNvPr id="528" name="Google Shape;528;p3"/>
          <p:cNvSpPr/>
          <p:nvPr/>
        </p:nvSpPr>
        <p:spPr>
          <a:xfrm>
            <a:off x="750268" y="5398113"/>
            <a:ext cx="485319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rgbClr val="3F3F3F"/>
                </a:solidFill>
                <a:latin typeface="Times New Roman"/>
                <a:ea typeface="Times New Roman"/>
                <a:cs typeface="Times New Roman"/>
                <a:sym typeface="Times New Roman"/>
              </a:rPr>
              <a:t>Thực</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nghiệm</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và</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kết</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quả</a:t>
            </a:r>
            <a:endParaRPr sz="2400" dirty="0">
              <a:solidFill>
                <a:srgbClr val="3F3F3F"/>
              </a:solidFill>
              <a:latin typeface="Times New Roman"/>
              <a:ea typeface="Times New Roman"/>
              <a:cs typeface="Times New Roman"/>
              <a:sym typeface="Times New Roman"/>
            </a:endParaRPr>
          </a:p>
        </p:txBody>
      </p:sp>
      <p:sp>
        <p:nvSpPr>
          <p:cNvPr id="532" name="Google Shape;532;p3"/>
          <p:cNvSpPr/>
          <p:nvPr/>
        </p:nvSpPr>
        <p:spPr>
          <a:xfrm>
            <a:off x="766541" y="5196587"/>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1" name="Google Shape;541;p3"/>
          <p:cNvSpPr/>
          <p:nvPr/>
        </p:nvSpPr>
        <p:spPr>
          <a:xfrm>
            <a:off x="742770" y="3876409"/>
            <a:ext cx="492367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rgbClr val="3F3F3F"/>
                </a:solidFill>
                <a:latin typeface="Times New Roman"/>
                <a:ea typeface="Times New Roman"/>
                <a:cs typeface="Times New Roman"/>
                <a:sym typeface="Times New Roman"/>
              </a:rPr>
              <a:t>Mô</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hình</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ứng</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dụng</a:t>
            </a:r>
            <a:r>
              <a:rPr lang="en-US" sz="2400" dirty="0">
                <a:solidFill>
                  <a:srgbClr val="3F3F3F"/>
                </a:solidFill>
                <a:latin typeface="Times New Roman"/>
                <a:ea typeface="Times New Roman"/>
                <a:cs typeface="Times New Roman"/>
                <a:sym typeface="Times New Roman"/>
              </a:rPr>
              <a:t> Deep Learning </a:t>
            </a:r>
            <a:r>
              <a:rPr lang="en-US" sz="2400" dirty="0" err="1">
                <a:solidFill>
                  <a:srgbClr val="3F3F3F"/>
                </a:solidFill>
                <a:latin typeface="Times New Roman"/>
                <a:ea typeface="Times New Roman"/>
                <a:cs typeface="Times New Roman"/>
                <a:sym typeface="Times New Roman"/>
              </a:rPr>
              <a:t>dự</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đoán</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mối</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quan</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hệ</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thuốc</a:t>
            </a:r>
            <a:r>
              <a:rPr lang="en-US" sz="2400" dirty="0">
                <a:solidFill>
                  <a:srgbClr val="3F3F3F"/>
                </a:solidFill>
                <a:latin typeface="Times New Roman"/>
                <a:ea typeface="Times New Roman"/>
                <a:cs typeface="Times New Roman"/>
                <a:sym typeface="Times New Roman"/>
              </a:rPr>
              <a:t> – </a:t>
            </a:r>
            <a:r>
              <a:rPr lang="en-US" sz="2400" dirty="0" err="1">
                <a:solidFill>
                  <a:srgbClr val="3F3F3F"/>
                </a:solidFill>
                <a:latin typeface="Times New Roman"/>
                <a:ea typeface="Times New Roman"/>
                <a:cs typeface="Times New Roman"/>
                <a:sym typeface="Times New Roman"/>
              </a:rPr>
              <a:t>bệnh</a:t>
            </a:r>
            <a:endParaRPr sz="2400" dirty="0">
              <a:solidFill>
                <a:srgbClr val="3F3F3F"/>
              </a:solidFill>
              <a:latin typeface="Times New Roman"/>
              <a:ea typeface="Times New Roman"/>
              <a:cs typeface="Times New Roman"/>
              <a:sym typeface="Times New Roman"/>
            </a:endParaRPr>
          </a:p>
        </p:txBody>
      </p:sp>
      <p:sp>
        <p:nvSpPr>
          <p:cNvPr id="542" name="Google Shape;542;p3"/>
          <p:cNvSpPr/>
          <p:nvPr/>
        </p:nvSpPr>
        <p:spPr>
          <a:xfrm>
            <a:off x="766542" y="2543378"/>
            <a:ext cx="4970940" cy="830956"/>
          </a:xfrm>
          <a:prstGeom prst="rect">
            <a:avLst/>
          </a:prstGeom>
          <a:noFill/>
          <a:ln>
            <a:noFill/>
          </a:ln>
        </p:spPr>
        <p:txBody>
          <a:bodyPr spcFirstLastPara="1" wrap="square" lIns="91425" tIns="45700" rIns="91425" bIns="45700" anchor="t" anchorCtr="0">
            <a:spAutoFit/>
          </a:bodyPr>
          <a:lstStyle/>
          <a:p>
            <a:pPr lvl="0"/>
            <a:r>
              <a:rPr lang="en-US" sz="2400" dirty="0" err="1">
                <a:solidFill>
                  <a:srgbClr val="3F3F3F"/>
                </a:solidFill>
                <a:latin typeface="Times New Roman"/>
                <a:ea typeface="Times New Roman"/>
                <a:cs typeface="Times New Roman"/>
                <a:sym typeface="Times New Roman"/>
              </a:rPr>
              <a:t>Tổng</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quan</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về</a:t>
            </a:r>
            <a:r>
              <a:rPr lang="en-US" sz="2400" dirty="0">
                <a:solidFill>
                  <a:srgbClr val="3F3F3F"/>
                </a:solidFill>
                <a:latin typeface="Times New Roman"/>
                <a:ea typeface="Times New Roman"/>
                <a:cs typeface="Times New Roman"/>
                <a:sym typeface="Times New Roman"/>
              </a:rPr>
              <a:t> Deep Learning </a:t>
            </a:r>
            <a:r>
              <a:rPr lang="en-US" sz="2400" dirty="0" err="1">
                <a:solidFill>
                  <a:srgbClr val="3F3F3F"/>
                </a:solidFill>
                <a:latin typeface="Times New Roman"/>
                <a:ea typeface="Times New Roman"/>
                <a:cs typeface="Times New Roman"/>
                <a:sym typeface="Times New Roman"/>
              </a:rPr>
              <a:t>và</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ứng</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dụng</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trong</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các</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bài</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toán</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sinh</a:t>
            </a:r>
            <a:r>
              <a:rPr lang="en-US" sz="2400"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học</a:t>
            </a:r>
            <a:r>
              <a:rPr lang="en-US" sz="2400" dirty="0">
                <a:solidFill>
                  <a:srgbClr val="3F3F3F"/>
                </a:solidFill>
                <a:latin typeface="Times New Roman"/>
                <a:ea typeface="Times New Roman"/>
                <a:cs typeface="Times New Roman"/>
                <a:sym typeface="Times New Roman"/>
              </a:rPr>
              <a:t> </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500"/>
                                        <p:tgtEl>
                                          <p:spTgt spid="4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8"/>
                                        </p:tgtEl>
                                        <p:attrNameLst>
                                          <p:attrName>style.visibility</p:attrName>
                                        </p:attrNameLst>
                                      </p:cBhvr>
                                      <p:to>
                                        <p:strVal val="visible"/>
                                      </p:to>
                                    </p:set>
                                    <p:animEffect transition="in" filter="fade">
                                      <p:cBhvr>
                                        <p:cTn id="11" dur="500"/>
                                        <p:tgtEl>
                                          <p:spTgt spid="4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1"/>
                                        </p:tgtEl>
                                        <p:attrNameLst>
                                          <p:attrName>style.visibility</p:attrName>
                                        </p:attrNameLst>
                                      </p:cBhvr>
                                      <p:to>
                                        <p:strVal val="visible"/>
                                      </p:to>
                                    </p:set>
                                    <p:animEffect transition="in" filter="fade">
                                      <p:cBhvr>
                                        <p:cTn id="16" dur="500"/>
                                        <p:tgtEl>
                                          <p:spTgt spid="5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2"/>
                                        </p:tgtEl>
                                        <p:attrNameLst>
                                          <p:attrName>style.visibility</p:attrName>
                                        </p:attrNameLst>
                                      </p:cBhvr>
                                      <p:to>
                                        <p:strVal val="visible"/>
                                      </p:to>
                                    </p:set>
                                    <p:animEffect transition="in" filter="fade">
                                      <p:cBhvr>
                                        <p:cTn id="20" dur="500"/>
                                        <p:tgtEl>
                                          <p:spTgt spid="5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8"/>
                                        </p:tgtEl>
                                        <p:attrNameLst>
                                          <p:attrName>style.visibility</p:attrName>
                                        </p:attrNameLst>
                                      </p:cBhvr>
                                      <p:to>
                                        <p:strVal val="visible"/>
                                      </p:to>
                                    </p:set>
                                    <p:animEffect transition="in" filter="fade">
                                      <p:cBhvr>
                                        <p:cTn id="25" dur="500"/>
                                        <p:tgtEl>
                                          <p:spTgt spid="51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41"/>
                                        </p:tgtEl>
                                        <p:attrNameLst>
                                          <p:attrName>style.visibility</p:attrName>
                                        </p:attrNameLst>
                                      </p:cBhvr>
                                      <p:to>
                                        <p:strVal val="visible"/>
                                      </p:to>
                                    </p:set>
                                    <p:animEffect transition="in" filter="fade">
                                      <p:cBhvr>
                                        <p:cTn id="29" dur="500"/>
                                        <p:tgtEl>
                                          <p:spTgt spid="5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5"/>
                                        </p:tgtEl>
                                        <p:attrNameLst>
                                          <p:attrName>style.visibility</p:attrName>
                                        </p:attrNameLst>
                                      </p:cBhvr>
                                      <p:to>
                                        <p:strVal val="visible"/>
                                      </p:to>
                                    </p:set>
                                    <p:animEffect transition="in" filter="fade">
                                      <p:cBhvr>
                                        <p:cTn id="34" dur="500"/>
                                        <p:tgtEl>
                                          <p:spTgt spid="52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28"/>
                                        </p:tgtEl>
                                        <p:attrNameLst>
                                          <p:attrName>style.visibility</p:attrName>
                                        </p:attrNameLst>
                                      </p:cBhvr>
                                      <p:to>
                                        <p:strVal val="visible"/>
                                      </p:to>
                                    </p:set>
                                    <p:animEffect transition="in" filter="fade">
                                      <p:cBhvr>
                                        <p:cTn id="38"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4"/>
          <p:cNvGrpSpPr/>
          <p:nvPr/>
        </p:nvGrpSpPr>
        <p:grpSpPr>
          <a:xfrm>
            <a:off x="2386080" y="0"/>
            <a:ext cx="3314880" cy="6857640"/>
            <a:chOff x="2386080" y="0"/>
            <a:chExt cx="3314880" cy="6857640"/>
          </a:xfrm>
        </p:grpSpPr>
        <p:sp>
          <p:nvSpPr>
            <p:cNvPr id="549" name="Google Shape;549;p4"/>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4"/>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800" b="1" i="1" strike="noStrike" dirty="0" err="1">
                <a:solidFill>
                  <a:srgbClr val="FF3737"/>
                </a:solidFill>
                <a:latin typeface="Calibri"/>
                <a:ea typeface="Calibri"/>
                <a:cs typeface="Calibri"/>
                <a:sym typeface="Calibri"/>
              </a:rPr>
              <a:t>Phần</a:t>
            </a:r>
            <a:r>
              <a:rPr lang="en-US" sz="4800" b="1" i="1" strike="noStrike" dirty="0">
                <a:solidFill>
                  <a:srgbClr val="FF3737"/>
                </a:solidFill>
                <a:latin typeface="Calibri"/>
                <a:ea typeface="Calibri"/>
                <a:cs typeface="Calibri"/>
                <a:sym typeface="Calibri"/>
              </a:rPr>
              <a:t> 1 :</a:t>
            </a:r>
            <a:endParaRPr sz="4800" b="0" strike="noStrike" dirty="0">
              <a:solidFill>
                <a:schemeClr val="dk1"/>
              </a:solidFill>
              <a:latin typeface="Arial"/>
              <a:ea typeface="Arial"/>
              <a:cs typeface="Arial"/>
              <a:sym typeface="Arial"/>
            </a:endParaRPr>
          </a:p>
        </p:txBody>
      </p:sp>
      <p:grpSp>
        <p:nvGrpSpPr>
          <p:cNvPr id="562" name="Google Shape;562;p4"/>
          <p:cNvGrpSpPr/>
          <p:nvPr/>
        </p:nvGrpSpPr>
        <p:grpSpPr>
          <a:xfrm>
            <a:off x="6096000" y="2285280"/>
            <a:ext cx="4937098" cy="2914853"/>
            <a:chOff x="5894486" y="1770109"/>
            <a:chExt cx="5259520" cy="365051"/>
          </a:xfrm>
        </p:grpSpPr>
        <p:sp>
          <p:nvSpPr>
            <p:cNvPr id="563" name="Google Shape;563;p4"/>
            <p:cNvSpPr/>
            <p:nvPr/>
          </p:nvSpPr>
          <p:spPr>
            <a:xfrm>
              <a:off x="5894486" y="1770109"/>
              <a:ext cx="5259520" cy="35829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6000" b="1" strike="noStrike" dirty="0" err="1">
                  <a:solidFill>
                    <a:srgbClr val="FF0000"/>
                  </a:solidFill>
                  <a:latin typeface="Calibri"/>
                  <a:ea typeface="Calibri"/>
                  <a:cs typeface="Calibri"/>
                  <a:sym typeface="Calibri"/>
                </a:rPr>
                <a:t>Lý</a:t>
              </a:r>
              <a:r>
                <a:rPr lang="en-US" sz="6000" b="1" strike="noStrike" dirty="0">
                  <a:solidFill>
                    <a:srgbClr val="FF0000"/>
                  </a:solidFill>
                  <a:latin typeface="Calibri"/>
                  <a:ea typeface="Calibri"/>
                  <a:cs typeface="Calibri"/>
                  <a:sym typeface="Calibri"/>
                </a:rPr>
                <a:t> do </a:t>
              </a:r>
              <a:r>
                <a:rPr lang="en-US" sz="6000" b="1" strike="noStrike" dirty="0" err="1">
                  <a:solidFill>
                    <a:srgbClr val="FF0000"/>
                  </a:solidFill>
                  <a:latin typeface="Calibri"/>
                  <a:ea typeface="Calibri"/>
                  <a:cs typeface="Calibri"/>
                  <a:sym typeface="Calibri"/>
                </a:rPr>
                <a:t>lựa</a:t>
              </a:r>
              <a:r>
                <a:rPr lang="en-US" sz="6000" b="1" strike="noStrike" dirty="0">
                  <a:solidFill>
                    <a:srgbClr val="FF0000"/>
                  </a:solidFill>
                  <a:latin typeface="Calibri"/>
                  <a:ea typeface="Calibri"/>
                  <a:cs typeface="Calibri"/>
                  <a:sym typeface="Calibri"/>
                </a:rPr>
                <a:t> </a:t>
              </a:r>
              <a:r>
                <a:rPr lang="en-US" sz="6000" b="1" strike="noStrike" dirty="0" err="1">
                  <a:solidFill>
                    <a:srgbClr val="FF0000"/>
                  </a:solidFill>
                  <a:latin typeface="Calibri"/>
                  <a:ea typeface="Calibri"/>
                  <a:cs typeface="Calibri"/>
                  <a:sym typeface="Calibri"/>
                </a:rPr>
                <a:t>chọn</a:t>
              </a:r>
              <a:r>
                <a:rPr lang="en-US" sz="6000" b="1" strike="noStrike" dirty="0">
                  <a:solidFill>
                    <a:srgbClr val="FF0000"/>
                  </a:solidFill>
                  <a:latin typeface="Calibri"/>
                  <a:ea typeface="Calibri"/>
                  <a:cs typeface="Calibri"/>
                  <a:sym typeface="Calibri"/>
                </a:rPr>
                <a:t> </a:t>
              </a:r>
              <a:r>
                <a:rPr lang="en-US" sz="6000" b="1" strike="noStrike" dirty="0" err="1">
                  <a:solidFill>
                    <a:srgbClr val="FF0000"/>
                  </a:solidFill>
                  <a:latin typeface="Calibri"/>
                  <a:ea typeface="Calibri"/>
                  <a:cs typeface="Calibri"/>
                  <a:sym typeface="Calibri"/>
                </a:rPr>
                <a:t>và</a:t>
              </a:r>
              <a:r>
                <a:rPr lang="en-US" sz="6000" b="1" strike="noStrike" dirty="0">
                  <a:solidFill>
                    <a:srgbClr val="FF0000"/>
                  </a:solidFill>
                  <a:latin typeface="Calibri"/>
                  <a:ea typeface="Calibri"/>
                  <a:cs typeface="Calibri"/>
                  <a:sym typeface="Calibri"/>
                </a:rPr>
                <a:t> </a:t>
              </a:r>
              <a:r>
                <a:rPr lang="en-US" sz="6000" b="1" strike="noStrike" dirty="0" err="1">
                  <a:solidFill>
                    <a:srgbClr val="FF0000"/>
                  </a:solidFill>
                  <a:latin typeface="Calibri"/>
                  <a:ea typeface="Calibri"/>
                  <a:cs typeface="Calibri"/>
                  <a:sym typeface="Calibri"/>
                </a:rPr>
                <a:t>Mục</a:t>
              </a:r>
              <a:r>
                <a:rPr lang="en-US" sz="6000" b="1" strike="noStrike" dirty="0">
                  <a:solidFill>
                    <a:srgbClr val="FF0000"/>
                  </a:solidFill>
                  <a:latin typeface="Calibri"/>
                  <a:ea typeface="Calibri"/>
                  <a:cs typeface="Calibri"/>
                  <a:sym typeface="Calibri"/>
                </a:rPr>
                <a:t> </a:t>
              </a:r>
              <a:r>
                <a:rPr lang="en-US" sz="6000" b="1" strike="noStrike" dirty="0" err="1">
                  <a:solidFill>
                    <a:srgbClr val="FF0000"/>
                  </a:solidFill>
                  <a:latin typeface="Calibri"/>
                  <a:ea typeface="Calibri"/>
                  <a:cs typeface="Calibri"/>
                  <a:sym typeface="Calibri"/>
                </a:rPr>
                <a:t>tiêu</a:t>
              </a:r>
              <a:r>
                <a:rPr lang="en-US" sz="6000" b="1" strike="noStrike" dirty="0">
                  <a:solidFill>
                    <a:srgbClr val="FF0000"/>
                  </a:solidFill>
                  <a:latin typeface="Calibri"/>
                  <a:ea typeface="Calibri"/>
                  <a:cs typeface="Calibri"/>
                  <a:sym typeface="Calibri"/>
                </a:rPr>
                <a:t> </a:t>
              </a:r>
            </a:p>
            <a:p>
              <a:pPr marL="0" marR="0" lvl="0" indent="0" algn="ctr" rtl="0">
                <a:lnSpc>
                  <a:spcPct val="100000"/>
                </a:lnSpc>
                <a:spcBef>
                  <a:spcPts val="0"/>
                </a:spcBef>
                <a:spcAft>
                  <a:spcPts val="0"/>
                </a:spcAft>
                <a:buNone/>
              </a:pPr>
              <a:r>
                <a:rPr lang="en-US" sz="6000" b="1" dirty="0" err="1">
                  <a:solidFill>
                    <a:srgbClr val="FF0000"/>
                  </a:solidFill>
                  <a:latin typeface="Calibri"/>
                  <a:ea typeface="Calibri"/>
                  <a:cs typeface="Calibri"/>
                  <a:sym typeface="Calibri"/>
                </a:rPr>
                <a:t>c</a:t>
              </a:r>
              <a:r>
                <a:rPr lang="en-US" sz="6000" b="1" strike="noStrike" dirty="0" err="1">
                  <a:solidFill>
                    <a:srgbClr val="FF0000"/>
                  </a:solidFill>
                  <a:latin typeface="Calibri"/>
                  <a:ea typeface="Calibri"/>
                  <a:cs typeface="Calibri"/>
                  <a:sym typeface="Calibri"/>
                </a:rPr>
                <a:t>ủa</a:t>
              </a:r>
              <a:r>
                <a:rPr lang="en-US" sz="6000" b="1" strike="noStrike" dirty="0">
                  <a:solidFill>
                    <a:srgbClr val="FF0000"/>
                  </a:solidFill>
                  <a:latin typeface="Calibri"/>
                  <a:ea typeface="Calibri"/>
                  <a:cs typeface="Calibri"/>
                  <a:sym typeface="Calibri"/>
                </a:rPr>
                <a:t> </a:t>
              </a:r>
              <a:r>
                <a:rPr lang="en-US" sz="6000" b="1" strike="noStrike" dirty="0" err="1">
                  <a:solidFill>
                    <a:srgbClr val="FF0000"/>
                  </a:solidFill>
                  <a:latin typeface="Calibri"/>
                  <a:ea typeface="Calibri"/>
                  <a:cs typeface="Calibri"/>
                  <a:sym typeface="Calibri"/>
                </a:rPr>
                <a:t>đề</a:t>
              </a:r>
              <a:r>
                <a:rPr lang="en-US" sz="6000" b="1" strike="noStrike" dirty="0">
                  <a:solidFill>
                    <a:srgbClr val="FF0000"/>
                  </a:solidFill>
                  <a:latin typeface="Calibri"/>
                  <a:ea typeface="Calibri"/>
                  <a:cs typeface="Calibri"/>
                  <a:sym typeface="Calibri"/>
                </a:rPr>
                <a:t> </a:t>
              </a:r>
              <a:r>
                <a:rPr lang="en-US" sz="6000" b="1" strike="noStrike" dirty="0" err="1">
                  <a:solidFill>
                    <a:srgbClr val="FF0000"/>
                  </a:solidFill>
                  <a:latin typeface="Calibri"/>
                  <a:ea typeface="Calibri"/>
                  <a:cs typeface="Calibri"/>
                  <a:sym typeface="Calibri"/>
                </a:rPr>
                <a:t>tài</a:t>
              </a:r>
              <a:endParaRPr lang="en-US" sz="6000" b="1" strike="noStrike" dirty="0">
                <a:solidFill>
                  <a:srgbClr val="FF0000"/>
                </a:solidFill>
                <a:latin typeface="Calibri"/>
                <a:ea typeface="Calibri"/>
                <a:cs typeface="Calibri"/>
                <a:sym typeface="Calibri"/>
              </a:endParaRPr>
            </a:p>
          </p:txBody>
        </p:sp>
        <p:sp>
          <p:nvSpPr>
            <p:cNvPr id="564" name="Google Shape;564;p4"/>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0" i="1" strike="noStrike">
                  <a:solidFill>
                    <a:srgbClr val="FFFFFF"/>
                  </a:solidFill>
                  <a:latin typeface="Calibri"/>
                  <a:ea typeface="Calibri"/>
                  <a:cs typeface="Calibri"/>
                  <a:sym typeface="Calibri"/>
                </a:rPr>
                <a:t>1</a:t>
              </a:r>
              <a:endParaRPr sz="1800" b="0" strike="noStrike">
                <a:solidFill>
                  <a:schemeClr val="dk1"/>
                </a:solidFill>
                <a:latin typeface="Arial"/>
                <a:ea typeface="Arial"/>
                <a:cs typeface="Arial"/>
                <a:sym typeface="Arial"/>
              </a:endParaRPr>
            </a:p>
          </p:txBody>
        </p:sp>
      </p:grpSp>
      <p:sp>
        <p:nvSpPr>
          <p:cNvPr id="566" name="Google Shape;566;p4"/>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11"/>
          <p:cNvGrpSpPr/>
          <p:nvPr/>
        </p:nvGrpSpPr>
        <p:grpSpPr>
          <a:xfrm>
            <a:off x="1447489" y="1909742"/>
            <a:ext cx="3004031" cy="2711475"/>
            <a:chOff x="1132443" y="1646005"/>
            <a:chExt cx="4613157" cy="4662275"/>
          </a:xfrm>
        </p:grpSpPr>
        <p:sp>
          <p:nvSpPr>
            <p:cNvPr id="744" name="Google Shape;744;p11"/>
            <p:cNvSpPr/>
            <p:nvPr/>
          </p:nvSpPr>
          <p:spPr>
            <a:xfrm>
              <a:off x="1148400" y="1720800"/>
              <a:ext cx="4587480" cy="4587480"/>
            </a:xfrm>
            <a:prstGeom prst="arc">
              <a:avLst>
                <a:gd name="adj1" fmla="val 20230496"/>
                <a:gd name="adj2" fmla="val 21370915"/>
              </a:avLst>
            </a:pr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1"/>
            <p:cNvSpPr/>
            <p:nvPr/>
          </p:nvSpPr>
          <p:spPr>
            <a:xfrm>
              <a:off x="1158120" y="1720800"/>
              <a:ext cx="4587480" cy="4587480"/>
            </a:xfrm>
            <a:prstGeom prst="arc">
              <a:avLst>
                <a:gd name="adj1" fmla="val 43325"/>
                <a:gd name="adj2" fmla="val 3696807"/>
              </a:avLst>
            </a:prstGeom>
            <a:noFill/>
            <a:ln w="28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1"/>
            <p:cNvSpPr/>
            <p:nvPr/>
          </p:nvSpPr>
          <p:spPr>
            <a:xfrm>
              <a:off x="1454400" y="2017080"/>
              <a:ext cx="3994920" cy="399492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1"/>
            <p:cNvSpPr/>
            <p:nvPr/>
          </p:nvSpPr>
          <p:spPr>
            <a:xfrm>
              <a:off x="1810440" y="2373120"/>
              <a:ext cx="3282840" cy="328284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1"/>
            <p:cNvSpPr/>
            <p:nvPr/>
          </p:nvSpPr>
          <p:spPr>
            <a:xfrm>
              <a:off x="2170080" y="2732760"/>
              <a:ext cx="2563560" cy="25635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1"/>
            <p:cNvSpPr/>
            <p:nvPr/>
          </p:nvSpPr>
          <p:spPr>
            <a:xfrm>
              <a:off x="2471040" y="3047400"/>
              <a:ext cx="1934640" cy="193464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1"/>
            <p:cNvSpPr/>
            <p:nvPr/>
          </p:nvSpPr>
          <p:spPr>
            <a:xfrm>
              <a:off x="2735640" y="3312000"/>
              <a:ext cx="1405080" cy="140508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1"/>
            <p:cNvSpPr/>
            <p:nvPr/>
          </p:nvSpPr>
          <p:spPr>
            <a:xfrm>
              <a:off x="2964240" y="3540240"/>
              <a:ext cx="948600" cy="948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1"/>
            <p:cNvSpPr/>
            <p:nvPr/>
          </p:nvSpPr>
          <p:spPr>
            <a:xfrm>
              <a:off x="3198240" y="3774600"/>
              <a:ext cx="480240" cy="48024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11"/>
            <p:cNvGrpSpPr/>
            <p:nvPr/>
          </p:nvGrpSpPr>
          <p:grpSpPr>
            <a:xfrm>
              <a:off x="1132443" y="1646005"/>
              <a:ext cx="2387981" cy="2449707"/>
              <a:chOff x="1132443" y="1646005"/>
              <a:chExt cx="2387981" cy="2449707"/>
            </a:xfrm>
          </p:grpSpPr>
          <p:sp>
            <p:nvSpPr>
              <p:cNvPr id="754" name="Google Shape;754;p11"/>
              <p:cNvSpPr/>
              <p:nvPr/>
            </p:nvSpPr>
            <p:spPr>
              <a:xfrm rot="-2627400" flipH="1">
                <a:off x="2498040" y="1626480"/>
                <a:ext cx="68400" cy="278460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1"/>
              <p:cNvSpPr/>
              <p:nvPr/>
            </p:nvSpPr>
            <p:spPr>
              <a:xfrm rot="-2627400">
                <a:off x="2449080" y="1674360"/>
                <a:ext cx="68400" cy="278496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1"/>
              <p:cNvSpPr/>
              <p:nvPr/>
            </p:nvSpPr>
            <p:spPr>
              <a:xfrm rot="-8027400">
                <a:off x="1176120" y="2171880"/>
                <a:ext cx="717120" cy="426960"/>
              </a:xfrm>
              <a:prstGeom prst="parallelogram">
                <a:avLst>
                  <a:gd name="adj" fmla="val 57754"/>
                </a:avLst>
              </a:pr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1"/>
              <p:cNvSpPr/>
              <p:nvPr/>
            </p:nvSpPr>
            <p:spPr>
              <a:xfrm rot="2772600" flipH="1">
                <a:off x="1541160" y="1846800"/>
                <a:ext cx="717120" cy="376920"/>
              </a:xfrm>
              <a:prstGeom prst="parallelogram">
                <a:avLst>
                  <a:gd name="adj" fmla="val 65071"/>
                </a:avLst>
              </a:pr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11"/>
            <p:cNvSpPr/>
            <p:nvPr/>
          </p:nvSpPr>
          <p:spPr>
            <a:xfrm>
              <a:off x="1148400" y="1720800"/>
              <a:ext cx="4587480" cy="4587480"/>
            </a:xfrm>
            <a:prstGeom prst="arc">
              <a:avLst>
                <a:gd name="adj1" fmla="val 19067119"/>
                <a:gd name="adj2" fmla="val 19881577"/>
              </a:avLst>
            </a:prstGeom>
            <a:noFill/>
            <a:ln w="284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11"/>
          <p:cNvGrpSpPr/>
          <p:nvPr/>
        </p:nvGrpSpPr>
        <p:grpSpPr>
          <a:xfrm>
            <a:off x="6397579" y="5147413"/>
            <a:ext cx="524880" cy="492840"/>
            <a:chOff x="6517080" y="5463720"/>
            <a:chExt cx="524880" cy="492840"/>
          </a:xfrm>
        </p:grpSpPr>
        <p:sp>
          <p:nvSpPr>
            <p:cNvPr id="760" name="Google Shape;760;p11"/>
            <p:cNvSpPr/>
            <p:nvPr/>
          </p:nvSpPr>
          <p:spPr>
            <a:xfrm>
              <a:off x="6772320" y="5735520"/>
              <a:ext cx="63360" cy="633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1"/>
            <p:cNvSpPr/>
            <p:nvPr/>
          </p:nvSpPr>
          <p:spPr>
            <a:xfrm>
              <a:off x="6517080" y="5463720"/>
              <a:ext cx="524880" cy="492840"/>
            </a:xfrm>
            <a:custGeom>
              <a:avLst/>
              <a:gdLst/>
              <a:ahLst/>
              <a:cxnLst/>
              <a:rect l="l" t="t" r="r" b="b"/>
              <a:pathLst>
                <a:path w="132" h="124" extrusionOk="0">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11"/>
          <p:cNvGrpSpPr/>
          <p:nvPr/>
        </p:nvGrpSpPr>
        <p:grpSpPr>
          <a:xfrm>
            <a:off x="7179499" y="3242518"/>
            <a:ext cx="3785400" cy="977275"/>
            <a:chOff x="7299000" y="3587400"/>
            <a:chExt cx="3785400" cy="977275"/>
          </a:xfrm>
        </p:grpSpPr>
        <p:sp>
          <p:nvSpPr>
            <p:cNvPr id="763" name="Google Shape;763;p11"/>
            <p:cNvSpPr/>
            <p:nvPr/>
          </p:nvSpPr>
          <p:spPr>
            <a:xfrm>
              <a:off x="7299000" y="3940200"/>
              <a:ext cx="3785400" cy="386344"/>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endParaRPr sz="1600" b="0" strike="noStrike" dirty="0">
                <a:solidFill>
                  <a:schemeClr val="dk1"/>
                </a:solidFill>
                <a:latin typeface="Arial"/>
                <a:ea typeface="Arial"/>
                <a:cs typeface="Arial"/>
                <a:sym typeface="Arial"/>
              </a:endParaRPr>
            </a:p>
          </p:txBody>
        </p:sp>
        <p:sp>
          <p:nvSpPr>
            <p:cNvPr id="764" name="Google Shape;764;p11"/>
            <p:cNvSpPr/>
            <p:nvPr/>
          </p:nvSpPr>
          <p:spPr>
            <a:xfrm>
              <a:off x="7299000" y="3587400"/>
              <a:ext cx="3589920" cy="977275"/>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600" b="1" dirty="0" err="1">
                  <a:solidFill>
                    <a:srgbClr val="262626"/>
                  </a:solidFill>
                  <a:latin typeface="Calibri"/>
                  <a:ea typeface="Calibri"/>
                  <a:cs typeface="Calibri"/>
                  <a:sym typeface="Calibri"/>
                </a:rPr>
                <a:t>Sử</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dụng</a:t>
              </a:r>
              <a:r>
                <a:rPr lang="en-US" sz="1600" b="1" dirty="0">
                  <a:solidFill>
                    <a:srgbClr val="262626"/>
                  </a:solidFill>
                  <a:latin typeface="Calibri"/>
                  <a:ea typeface="Calibri"/>
                  <a:cs typeface="Calibri"/>
                  <a:sym typeface="Calibri"/>
                </a:rPr>
                <a:t> Deep Learning </a:t>
              </a:r>
              <a:r>
                <a:rPr lang="en-US" sz="1600" b="1" dirty="0" err="1">
                  <a:solidFill>
                    <a:srgbClr val="262626"/>
                  </a:solidFill>
                  <a:latin typeface="Calibri"/>
                  <a:ea typeface="Calibri"/>
                  <a:cs typeface="Calibri"/>
                  <a:sym typeface="Calibri"/>
                </a:rPr>
                <a:t>để</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dự</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đoán</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mối</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quan</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hệ</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thuốc</a:t>
              </a:r>
              <a:r>
                <a:rPr lang="en-US" sz="1600" b="1" dirty="0">
                  <a:solidFill>
                    <a:srgbClr val="262626"/>
                  </a:solidFill>
                  <a:latin typeface="Calibri"/>
                  <a:ea typeface="Calibri"/>
                  <a:cs typeface="Calibri"/>
                  <a:sym typeface="Calibri"/>
                </a:rPr>
                <a:t> - </a:t>
              </a:r>
              <a:r>
                <a:rPr lang="en-US" sz="1600" b="1" dirty="0" err="1">
                  <a:solidFill>
                    <a:srgbClr val="262626"/>
                  </a:solidFill>
                  <a:latin typeface="Calibri"/>
                  <a:ea typeface="Calibri"/>
                  <a:cs typeface="Calibri"/>
                  <a:sym typeface="Calibri"/>
                </a:rPr>
                <a:t>bệnh</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dựa</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trên</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một</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bộ</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dữ</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liệu</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chuẩn</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thu</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thập</a:t>
              </a:r>
              <a:r>
                <a:rPr lang="en-US" sz="1600" b="1" dirty="0">
                  <a:solidFill>
                    <a:srgbClr val="262626"/>
                  </a:solidFill>
                  <a:latin typeface="Calibri"/>
                  <a:ea typeface="Calibri"/>
                  <a:cs typeface="Calibri"/>
                  <a:sym typeface="Calibri"/>
                </a:rPr>
                <a:t> </a:t>
              </a:r>
              <a:r>
                <a:rPr lang="en-US" sz="1600" b="1" dirty="0" err="1">
                  <a:solidFill>
                    <a:srgbClr val="262626"/>
                  </a:solidFill>
                  <a:latin typeface="Calibri"/>
                  <a:ea typeface="Calibri"/>
                  <a:cs typeface="Calibri"/>
                  <a:sym typeface="Calibri"/>
                </a:rPr>
                <a:t>được</a:t>
              </a:r>
              <a:endParaRPr sz="1600" b="0" strike="noStrike" dirty="0">
                <a:solidFill>
                  <a:schemeClr val="dk1"/>
                </a:solidFill>
                <a:latin typeface="Arial"/>
                <a:ea typeface="Arial"/>
                <a:cs typeface="Arial"/>
                <a:sym typeface="Arial"/>
              </a:endParaRPr>
            </a:p>
          </p:txBody>
        </p:sp>
      </p:grpSp>
      <p:grpSp>
        <p:nvGrpSpPr>
          <p:cNvPr id="765" name="Google Shape;765;p11"/>
          <p:cNvGrpSpPr/>
          <p:nvPr/>
        </p:nvGrpSpPr>
        <p:grpSpPr>
          <a:xfrm>
            <a:off x="7189219" y="5023288"/>
            <a:ext cx="3785400" cy="738784"/>
            <a:chOff x="7308720" y="5272920"/>
            <a:chExt cx="3785400" cy="738784"/>
          </a:xfrm>
        </p:grpSpPr>
        <p:sp>
          <p:nvSpPr>
            <p:cNvPr id="766" name="Google Shape;766;p11"/>
            <p:cNvSpPr/>
            <p:nvPr/>
          </p:nvSpPr>
          <p:spPr>
            <a:xfrm>
              <a:off x="7308720" y="5625360"/>
              <a:ext cx="3785400" cy="386344"/>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endParaRPr sz="1600" b="0" strike="noStrike" dirty="0">
                <a:solidFill>
                  <a:schemeClr val="dk1"/>
                </a:solidFill>
                <a:latin typeface="Arial"/>
                <a:ea typeface="Arial"/>
                <a:cs typeface="Arial"/>
                <a:sym typeface="Arial"/>
              </a:endParaRPr>
            </a:p>
          </p:txBody>
        </p:sp>
        <p:sp>
          <p:nvSpPr>
            <p:cNvPr id="767" name="Google Shape;767;p11"/>
            <p:cNvSpPr/>
            <p:nvPr/>
          </p:nvSpPr>
          <p:spPr>
            <a:xfrm>
              <a:off x="7308720" y="5272920"/>
              <a:ext cx="3580200" cy="68181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600" b="1" strike="noStrike" dirty="0" err="1">
                  <a:solidFill>
                    <a:srgbClr val="262626"/>
                  </a:solidFill>
                  <a:latin typeface="Calibri"/>
                  <a:ea typeface="Calibri"/>
                  <a:cs typeface="Calibri"/>
                  <a:sym typeface="Calibri"/>
                </a:rPr>
                <a:t>Đánh</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giá</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được</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hiệu</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quả</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mô</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hình</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học</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máy</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đã</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cài</a:t>
              </a:r>
              <a:r>
                <a:rPr lang="en-US" sz="1600" b="1" strike="noStrike" dirty="0">
                  <a:solidFill>
                    <a:srgbClr val="262626"/>
                  </a:solidFill>
                  <a:latin typeface="Calibri"/>
                  <a:ea typeface="Calibri"/>
                  <a:cs typeface="Calibri"/>
                  <a:sym typeface="Calibri"/>
                </a:rPr>
                <a:t> </a:t>
              </a:r>
              <a:r>
                <a:rPr lang="en-US" sz="1600" b="1" strike="noStrike" dirty="0" err="1">
                  <a:solidFill>
                    <a:srgbClr val="262626"/>
                  </a:solidFill>
                  <a:latin typeface="Calibri"/>
                  <a:ea typeface="Calibri"/>
                  <a:cs typeface="Calibri"/>
                  <a:sym typeface="Calibri"/>
                </a:rPr>
                <a:t>đặt</a:t>
              </a:r>
              <a:endParaRPr sz="1600" b="0" strike="noStrike" dirty="0">
                <a:solidFill>
                  <a:schemeClr val="dk1"/>
                </a:solidFill>
                <a:latin typeface="Arial"/>
                <a:ea typeface="Arial"/>
                <a:cs typeface="Arial"/>
                <a:sym typeface="Arial"/>
              </a:endParaRPr>
            </a:p>
          </p:txBody>
        </p:sp>
      </p:grpSp>
      <p:sp>
        <p:nvSpPr>
          <p:cNvPr id="768" name="Google Shape;768;p11"/>
          <p:cNvSpPr/>
          <p:nvPr/>
        </p:nvSpPr>
        <p:spPr>
          <a:xfrm>
            <a:off x="1986746" y="375906"/>
            <a:ext cx="3862440" cy="829543"/>
          </a:xfrm>
          <a:prstGeom prst="rect">
            <a:avLst/>
          </a:prstGeom>
          <a:noFill/>
          <a:ln>
            <a:noFill/>
          </a:ln>
        </p:spPr>
        <p:txBody>
          <a:bodyPr spcFirstLastPara="1" wrap="square" lIns="90000" tIns="45000" rIns="90000" bIns="45000" anchor="t" anchorCtr="0">
            <a:spAutoFit/>
          </a:bodyPr>
          <a:lstStyle/>
          <a:p>
            <a:r>
              <a:rPr lang="en-US" sz="2400" b="1" strike="noStrike" dirty="0">
                <a:solidFill>
                  <a:srgbClr val="FF3737"/>
                </a:solidFill>
                <a:latin typeface="Calibri"/>
                <a:ea typeface="Calibri"/>
                <a:cs typeface="Calibri"/>
                <a:sym typeface="Calibri"/>
              </a:rPr>
              <a:t>1. </a:t>
            </a:r>
            <a:r>
              <a:rPr lang="en-US" sz="2400" b="1" strike="noStrike" dirty="0" err="1">
                <a:solidFill>
                  <a:srgbClr val="FF3737"/>
                </a:solidFill>
                <a:latin typeface="Calibri"/>
                <a:ea typeface="Calibri"/>
                <a:cs typeface="Calibri"/>
                <a:sym typeface="Calibri"/>
              </a:rPr>
              <a:t>Mục</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tiêu</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về</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đề</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tài</a:t>
            </a:r>
            <a:endParaRPr lang="en-US" sz="2400" b="1" strike="noStrike" dirty="0">
              <a:solidFill>
                <a:srgbClr val="FF3737"/>
              </a:solidFill>
              <a:latin typeface="Calibri"/>
              <a:ea typeface="Calibri"/>
              <a:cs typeface="Calibri"/>
              <a:sym typeface="Calibri"/>
            </a:endParaRPr>
          </a:p>
          <a:p>
            <a:pPr marL="0" marR="0" lvl="0" indent="0" algn="l" rtl="0">
              <a:lnSpc>
                <a:spcPct val="100000"/>
              </a:lnSpc>
              <a:spcBef>
                <a:spcPts val="0"/>
              </a:spcBef>
              <a:spcAft>
                <a:spcPts val="0"/>
              </a:spcAft>
              <a:buNone/>
            </a:pPr>
            <a:endParaRPr sz="2400" b="1" strike="noStrike" dirty="0">
              <a:solidFill>
                <a:srgbClr val="202020"/>
              </a:solidFill>
              <a:latin typeface="Arial"/>
              <a:ea typeface="Arial"/>
              <a:cs typeface="Arial"/>
              <a:sym typeface="Arial"/>
            </a:endParaRPr>
          </a:p>
        </p:txBody>
      </p:sp>
      <p:sp>
        <p:nvSpPr>
          <p:cNvPr id="769" name="Google Shape;769;p11"/>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grpSp>
        <p:nvGrpSpPr>
          <p:cNvPr id="770" name="Google Shape;770;p11"/>
          <p:cNvGrpSpPr/>
          <p:nvPr/>
        </p:nvGrpSpPr>
        <p:grpSpPr>
          <a:xfrm>
            <a:off x="6392894" y="3426982"/>
            <a:ext cx="507960" cy="509760"/>
            <a:chOff x="6516000" y="3775320"/>
            <a:chExt cx="507960" cy="509760"/>
          </a:xfrm>
        </p:grpSpPr>
        <p:sp>
          <p:nvSpPr>
            <p:cNvPr id="771" name="Google Shape;771;p11"/>
            <p:cNvSpPr/>
            <p:nvPr/>
          </p:nvSpPr>
          <p:spPr>
            <a:xfrm>
              <a:off x="6516000" y="3775320"/>
              <a:ext cx="507960" cy="509760"/>
            </a:xfrm>
            <a:custGeom>
              <a:avLst/>
              <a:gdLst/>
              <a:ahLst/>
              <a:cxnLst/>
              <a:rect l="l" t="t" r="r" b="b"/>
              <a:pathLst>
                <a:path w="128" h="128" extrusionOk="0">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
            <p:cNvSpPr/>
            <p:nvPr/>
          </p:nvSpPr>
          <p:spPr>
            <a:xfrm>
              <a:off x="6658560" y="3919320"/>
              <a:ext cx="221040" cy="222840"/>
            </a:xfrm>
            <a:custGeom>
              <a:avLst/>
              <a:gdLst/>
              <a:ahLst/>
              <a:cxnLst/>
              <a:rect l="l" t="t" r="r" b="b"/>
              <a:pathLst>
                <a:path w="56" h="56" extrusionOk="0">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p:nvPr/>
          </p:nvSpPr>
          <p:spPr>
            <a:xfrm>
              <a:off x="6705360" y="3966480"/>
              <a:ext cx="127080" cy="127080"/>
            </a:xfrm>
            <a:custGeom>
              <a:avLst/>
              <a:gdLst/>
              <a:ahLst/>
              <a:cxnLst/>
              <a:rect l="l" t="t" r="r" b="b"/>
              <a:pathLst>
                <a:path w="32" h="32" extrusionOk="0">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 name="Google Shape;774;p11"/>
          <p:cNvSpPr/>
          <p:nvPr/>
        </p:nvSpPr>
        <p:spPr>
          <a:xfrm>
            <a:off x="6397579" y="2075770"/>
            <a:ext cx="524880" cy="509760"/>
          </a:xfrm>
          <a:custGeom>
            <a:avLst/>
            <a:gdLst/>
            <a:ahLst/>
            <a:cxnLst/>
            <a:rect l="l" t="t" r="r" b="b"/>
            <a:pathLst>
              <a:path w="132" h="128" extrusionOk="0">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11"/>
          <p:cNvGrpSpPr/>
          <p:nvPr/>
        </p:nvGrpSpPr>
        <p:grpSpPr>
          <a:xfrm>
            <a:off x="6476059" y="722170"/>
            <a:ext cx="348840" cy="507960"/>
            <a:chOff x="6595560" y="1087200"/>
            <a:chExt cx="348840" cy="507960"/>
          </a:xfrm>
        </p:grpSpPr>
        <p:sp>
          <p:nvSpPr>
            <p:cNvPr id="776" name="Google Shape;776;p11"/>
            <p:cNvSpPr/>
            <p:nvPr/>
          </p:nvSpPr>
          <p:spPr>
            <a:xfrm>
              <a:off x="6595560" y="1087200"/>
              <a:ext cx="348840" cy="507960"/>
            </a:xfrm>
            <a:custGeom>
              <a:avLst/>
              <a:gdLst/>
              <a:ahLst/>
              <a:cxnLst/>
              <a:rect l="l" t="t" r="r" b="b"/>
              <a:pathLst>
                <a:path w="88" h="128" extrusionOk="0">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1"/>
            <p:cNvSpPr/>
            <p:nvPr/>
          </p:nvSpPr>
          <p:spPr>
            <a:xfrm>
              <a:off x="6674400" y="1166040"/>
              <a:ext cx="101880" cy="103680"/>
            </a:xfrm>
            <a:custGeom>
              <a:avLst/>
              <a:gdLst/>
              <a:ahLst/>
              <a:cxnLst/>
              <a:rect l="l" t="t" r="r" b="b"/>
              <a:pathLst>
                <a:path w="26" h="26" extrusionOk="0">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11"/>
          <p:cNvGrpSpPr/>
          <p:nvPr/>
        </p:nvGrpSpPr>
        <p:grpSpPr>
          <a:xfrm>
            <a:off x="7179499" y="691330"/>
            <a:ext cx="3862440" cy="644877"/>
            <a:chOff x="7299000" y="1056360"/>
            <a:chExt cx="3862440" cy="644877"/>
          </a:xfrm>
        </p:grpSpPr>
        <p:sp>
          <p:nvSpPr>
            <p:cNvPr id="779" name="Google Shape;779;p11"/>
            <p:cNvSpPr/>
            <p:nvPr/>
          </p:nvSpPr>
          <p:spPr>
            <a:xfrm>
              <a:off x="7299000" y="1256400"/>
              <a:ext cx="3785400" cy="386344"/>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endParaRPr sz="1600" b="0" strike="noStrike" dirty="0">
                <a:solidFill>
                  <a:schemeClr val="dk1"/>
                </a:solidFill>
                <a:latin typeface="Arial"/>
                <a:ea typeface="Arial"/>
                <a:cs typeface="Arial"/>
                <a:sym typeface="Arial"/>
              </a:endParaRPr>
            </a:p>
          </p:txBody>
        </p:sp>
        <p:sp>
          <p:nvSpPr>
            <p:cNvPr id="780" name="Google Shape;780;p11"/>
            <p:cNvSpPr/>
            <p:nvPr/>
          </p:nvSpPr>
          <p:spPr>
            <a:xfrm>
              <a:off x="7299000" y="1056360"/>
              <a:ext cx="3862440" cy="644877"/>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800" b="1" strike="noStrike" dirty="0" err="1">
                  <a:solidFill>
                    <a:srgbClr val="262626"/>
                  </a:solidFill>
                  <a:latin typeface="Calibri"/>
                  <a:ea typeface="Calibri"/>
                  <a:cs typeface="Calibri"/>
                  <a:sym typeface="Calibri"/>
                </a:rPr>
                <a:t>Hiểu</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được</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các</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kiến</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thức</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cơ</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bản</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và</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một</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số</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mô</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hình</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học</a:t>
              </a:r>
              <a:r>
                <a:rPr lang="en-US" sz="1800" b="1" strike="noStrike" dirty="0">
                  <a:solidFill>
                    <a:srgbClr val="262626"/>
                  </a:solidFill>
                  <a:latin typeface="Calibri"/>
                  <a:ea typeface="Calibri"/>
                  <a:cs typeface="Calibri"/>
                  <a:sym typeface="Calibri"/>
                </a:rPr>
                <a:t> </a:t>
              </a:r>
              <a:r>
                <a:rPr lang="en-US" sz="1800" b="1" strike="noStrike" dirty="0" err="1">
                  <a:solidFill>
                    <a:srgbClr val="262626"/>
                  </a:solidFill>
                  <a:latin typeface="Calibri"/>
                  <a:ea typeface="Calibri"/>
                  <a:cs typeface="Calibri"/>
                  <a:sym typeface="Calibri"/>
                </a:rPr>
                <a:t>sâu</a:t>
              </a:r>
              <a:r>
                <a:rPr lang="en-US" sz="1800" b="1" strike="noStrike" dirty="0">
                  <a:solidFill>
                    <a:srgbClr val="262626"/>
                  </a:solidFill>
                  <a:latin typeface="Calibri"/>
                  <a:ea typeface="Calibri"/>
                  <a:cs typeface="Calibri"/>
                  <a:sym typeface="Calibri"/>
                </a:rPr>
                <a:t> Deep Learning </a:t>
              </a:r>
              <a:endParaRPr sz="1800" b="0" strike="noStrike" dirty="0">
                <a:solidFill>
                  <a:schemeClr val="dk1"/>
                </a:solidFill>
                <a:latin typeface="Arial"/>
                <a:ea typeface="Arial"/>
                <a:cs typeface="Arial"/>
                <a:sym typeface="Arial"/>
              </a:endParaRPr>
            </a:p>
          </p:txBody>
        </p:sp>
      </p:grpSp>
      <p:grpSp>
        <p:nvGrpSpPr>
          <p:cNvPr id="781" name="Google Shape;781;p11"/>
          <p:cNvGrpSpPr/>
          <p:nvPr/>
        </p:nvGrpSpPr>
        <p:grpSpPr>
          <a:xfrm>
            <a:off x="7189219" y="1891090"/>
            <a:ext cx="4128840" cy="755676"/>
            <a:chOff x="7308720" y="2256120"/>
            <a:chExt cx="4128840" cy="755676"/>
          </a:xfrm>
        </p:grpSpPr>
        <p:sp>
          <p:nvSpPr>
            <p:cNvPr id="782" name="Google Shape;782;p11"/>
            <p:cNvSpPr/>
            <p:nvPr/>
          </p:nvSpPr>
          <p:spPr>
            <a:xfrm>
              <a:off x="7308720" y="2608560"/>
              <a:ext cx="3785400" cy="386344"/>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endParaRPr sz="1600" b="0" strike="noStrike" dirty="0">
                <a:solidFill>
                  <a:schemeClr val="dk1"/>
                </a:solidFill>
                <a:latin typeface="Arial"/>
                <a:ea typeface="Arial"/>
                <a:cs typeface="Arial"/>
                <a:sym typeface="Arial"/>
              </a:endParaRPr>
            </a:p>
          </p:txBody>
        </p:sp>
        <p:sp>
          <p:nvSpPr>
            <p:cNvPr id="783" name="Google Shape;783;p11"/>
            <p:cNvSpPr/>
            <p:nvPr/>
          </p:nvSpPr>
          <p:spPr>
            <a:xfrm>
              <a:off x="7308720" y="2256120"/>
              <a:ext cx="4128840" cy="755676"/>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800" b="1" dirty="0" err="1">
                  <a:solidFill>
                    <a:srgbClr val="262626"/>
                  </a:solidFill>
                  <a:latin typeface="Calibri"/>
                  <a:ea typeface="Calibri"/>
                  <a:cs typeface="Calibri"/>
                  <a:sym typeface="Calibri"/>
                </a:rPr>
                <a:t>Biết</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cách</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tiền</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xử</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lý</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và</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biểu</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diễn</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dữ</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liệu</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sinh</a:t>
              </a:r>
              <a:r>
                <a:rPr lang="en-US" sz="1800" b="1" dirty="0">
                  <a:solidFill>
                    <a:srgbClr val="262626"/>
                  </a:solidFill>
                  <a:latin typeface="Calibri"/>
                  <a:ea typeface="Calibri"/>
                  <a:cs typeface="Calibri"/>
                  <a:sym typeface="Calibri"/>
                </a:rPr>
                <a:t> </a:t>
              </a:r>
              <a:r>
                <a:rPr lang="en-US" sz="1800" b="1" dirty="0" err="1">
                  <a:solidFill>
                    <a:srgbClr val="262626"/>
                  </a:solidFill>
                  <a:latin typeface="Calibri"/>
                  <a:ea typeface="Calibri"/>
                  <a:cs typeface="Calibri"/>
                  <a:sym typeface="Calibri"/>
                </a:rPr>
                <a:t>học</a:t>
              </a:r>
              <a:endParaRPr sz="1800" b="0" strike="noStrike" dirty="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par>
                                <p:cTn id="8" presetID="10" presetClass="entr" presetSubtype="0" fill="hold" nodeType="withEffect">
                                  <p:stCondLst>
                                    <p:cond delay="0"/>
                                  </p:stCondLst>
                                  <p:childTnLst>
                                    <p:set>
                                      <p:cBhvr>
                                        <p:cTn id="9" dur="1" fill="hold">
                                          <p:stCondLst>
                                            <p:cond delay="0"/>
                                          </p:stCondLst>
                                        </p:cTn>
                                        <p:tgtEl>
                                          <p:spTgt spid="774"/>
                                        </p:tgtEl>
                                        <p:attrNameLst>
                                          <p:attrName>style.visibility</p:attrName>
                                        </p:attrNameLst>
                                      </p:cBhvr>
                                      <p:to>
                                        <p:strVal val="visible"/>
                                      </p:to>
                                    </p:set>
                                    <p:animEffect transition="in" filter="fade">
                                      <p:cBhvr>
                                        <p:cTn id="10" dur="500"/>
                                        <p:tgtEl>
                                          <p:spTgt spid="774"/>
                                        </p:tgtEl>
                                      </p:cBhvr>
                                    </p:animEffect>
                                  </p:childTnLst>
                                </p:cTn>
                              </p:par>
                              <p:par>
                                <p:cTn id="11" presetID="10" presetClass="entr" presetSubtype="0" fill="hold" nodeType="withEffect">
                                  <p:stCondLst>
                                    <p:cond delay="0"/>
                                  </p:stCondLst>
                                  <p:childTnLst>
                                    <p:set>
                                      <p:cBhvr>
                                        <p:cTn id="12" dur="1" fill="hold">
                                          <p:stCondLst>
                                            <p:cond delay="0"/>
                                          </p:stCondLst>
                                        </p:cTn>
                                        <p:tgtEl>
                                          <p:spTgt spid="775"/>
                                        </p:tgtEl>
                                        <p:attrNameLst>
                                          <p:attrName>style.visibility</p:attrName>
                                        </p:attrNameLst>
                                      </p:cBhvr>
                                      <p:to>
                                        <p:strVal val="visible"/>
                                      </p:to>
                                    </p:set>
                                    <p:animEffect transition="in" filter="fade">
                                      <p:cBhvr>
                                        <p:cTn id="13" dur="500"/>
                                        <p:tgtEl>
                                          <p:spTgt spid="775"/>
                                        </p:tgtEl>
                                      </p:cBhvr>
                                    </p:animEffect>
                                  </p:childTnLst>
                                </p:cTn>
                              </p:par>
                              <p:par>
                                <p:cTn id="14" presetID="10" presetClass="entr" presetSubtype="0" fill="hold" nodeType="withEffect">
                                  <p:stCondLst>
                                    <p:cond delay="0"/>
                                  </p:stCondLst>
                                  <p:childTnLst>
                                    <p:set>
                                      <p:cBhvr>
                                        <p:cTn id="15" dur="1" fill="hold">
                                          <p:stCondLst>
                                            <p:cond delay="0"/>
                                          </p:stCondLst>
                                        </p:cTn>
                                        <p:tgtEl>
                                          <p:spTgt spid="778"/>
                                        </p:tgtEl>
                                        <p:attrNameLst>
                                          <p:attrName>style.visibility</p:attrName>
                                        </p:attrNameLst>
                                      </p:cBhvr>
                                      <p:to>
                                        <p:strVal val="visible"/>
                                      </p:to>
                                    </p:set>
                                    <p:animEffect transition="in" filter="fade">
                                      <p:cBhvr>
                                        <p:cTn id="16" dur="500"/>
                                        <p:tgtEl>
                                          <p:spTgt spid="778"/>
                                        </p:tgtEl>
                                      </p:cBhvr>
                                    </p:animEffect>
                                  </p:childTnLst>
                                </p:cTn>
                              </p:par>
                              <p:par>
                                <p:cTn id="17" presetID="10" presetClass="entr" presetSubtype="0" fill="hold" nodeType="withEffect">
                                  <p:stCondLst>
                                    <p:cond delay="0"/>
                                  </p:stCondLst>
                                  <p:childTnLst>
                                    <p:set>
                                      <p:cBhvr>
                                        <p:cTn id="18" dur="1" fill="hold">
                                          <p:stCondLst>
                                            <p:cond delay="0"/>
                                          </p:stCondLst>
                                        </p:cTn>
                                        <p:tgtEl>
                                          <p:spTgt spid="781"/>
                                        </p:tgtEl>
                                        <p:attrNameLst>
                                          <p:attrName>style.visibility</p:attrName>
                                        </p:attrNameLst>
                                      </p:cBhvr>
                                      <p:to>
                                        <p:strVal val="visible"/>
                                      </p:to>
                                    </p:set>
                                    <p:animEffect transition="in" filter="fade">
                                      <p:cBhvr>
                                        <p:cTn id="19" dur="500"/>
                                        <p:tgtEl>
                                          <p:spTgt spid="781"/>
                                        </p:tgtEl>
                                      </p:cBhvr>
                                    </p:animEffect>
                                  </p:childTnLst>
                                </p:cTn>
                              </p:par>
                              <p:par>
                                <p:cTn id="20" presetID="10" presetClass="entr" presetSubtype="0" fill="hold" nodeType="withEffect">
                                  <p:stCondLst>
                                    <p:cond delay="0"/>
                                  </p:stCondLst>
                                  <p:childTnLst>
                                    <p:set>
                                      <p:cBhvr>
                                        <p:cTn id="21" dur="1" fill="hold">
                                          <p:stCondLst>
                                            <p:cond delay="0"/>
                                          </p:stCondLst>
                                        </p:cTn>
                                        <p:tgtEl>
                                          <p:spTgt spid="762"/>
                                        </p:tgtEl>
                                        <p:attrNameLst>
                                          <p:attrName>style.visibility</p:attrName>
                                        </p:attrNameLst>
                                      </p:cBhvr>
                                      <p:to>
                                        <p:strVal val="visible"/>
                                      </p:to>
                                    </p:set>
                                    <p:animEffect transition="in" filter="fade">
                                      <p:cBhvr>
                                        <p:cTn id="22" dur="500"/>
                                        <p:tgtEl>
                                          <p:spTgt spid="762"/>
                                        </p:tgtEl>
                                      </p:cBhvr>
                                    </p:animEffect>
                                  </p:childTnLst>
                                </p:cTn>
                              </p:par>
                              <p:par>
                                <p:cTn id="23" presetID="10" presetClass="entr" presetSubtype="0" fill="hold" nodeType="withEffect">
                                  <p:stCondLst>
                                    <p:cond delay="0"/>
                                  </p:stCondLst>
                                  <p:childTnLst>
                                    <p:set>
                                      <p:cBhvr>
                                        <p:cTn id="24" dur="1" fill="hold">
                                          <p:stCondLst>
                                            <p:cond delay="0"/>
                                          </p:stCondLst>
                                        </p:cTn>
                                        <p:tgtEl>
                                          <p:spTgt spid="765"/>
                                        </p:tgtEl>
                                        <p:attrNameLst>
                                          <p:attrName>style.visibility</p:attrName>
                                        </p:attrNameLst>
                                      </p:cBhvr>
                                      <p:to>
                                        <p:strVal val="visible"/>
                                      </p:to>
                                    </p:set>
                                    <p:animEffect transition="in" filter="fade">
                                      <p:cBhvr>
                                        <p:cTn id="25" dur="500"/>
                                        <p:tgtEl>
                                          <p:spTgt spid="765"/>
                                        </p:tgtEl>
                                      </p:cBhvr>
                                    </p:animEffect>
                                  </p:childTnLst>
                                </p:cTn>
                              </p:par>
                              <p:par>
                                <p:cTn id="26" presetID="10" presetClass="entr" presetSubtype="0" fill="hold" nodeType="withEffect">
                                  <p:stCondLst>
                                    <p:cond delay="0"/>
                                  </p:stCondLst>
                                  <p:childTnLst>
                                    <p:set>
                                      <p:cBhvr>
                                        <p:cTn id="27" dur="1" fill="hold">
                                          <p:stCondLst>
                                            <p:cond delay="0"/>
                                          </p:stCondLst>
                                        </p:cTn>
                                        <p:tgtEl>
                                          <p:spTgt spid="759"/>
                                        </p:tgtEl>
                                        <p:attrNameLst>
                                          <p:attrName>style.visibility</p:attrName>
                                        </p:attrNameLst>
                                      </p:cBhvr>
                                      <p:to>
                                        <p:strVal val="visible"/>
                                      </p:to>
                                    </p:set>
                                    <p:animEffect transition="in" filter="fade">
                                      <p:cBhvr>
                                        <p:cTn id="28" dur="500"/>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89" name="Google Shape;789;p12"/>
          <p:cNvGrpSpPr/>
          <p:nvPr/>
        </p:nvGrpSpPr>
        <p:grpSpPr>
          <a:xfrm>
            <a:off x="2386080" y="0"/>
            <a:ext cx="3314880" cy="6857640"/>
            <a:chOff x="2386080" y="0"/>
            <a:chExt cx="3314880" cy="6857640"/>
          </a:xfrm>
        </p:grpSpPr>
        <p:sp>
          <p:nvSpPr>
            <p:cNvPr id="790" name="Google Shape;790;p12"/>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2"/>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2"/>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2"/>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2"/>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2"/>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2"/>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2"/>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2"/>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2"/>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2"/>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2"/>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12"/>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800" b="1" i="1" strike="noStrike" dirty="0" err="1">
                <a:solidFill>
                  <a:srgbClr val="FF3737"/>
                </a:solidFill>
                <a:latin typeface="Calibri"/>
                <a:ea typeface="Calibri"/>
                <a:cs typeface="Calibri"/>
                <a:sym typeface="Calibri"/>
              </a:rPr>
              <a:t>Phần</a:t>
            </a:r>
            <a:r>
              <a:rPr lang="en-US" sz="4800" b="1" i="1" strike="noStrike" dirty="0">
                <a:solidFill>
                  <a:srgbClr val="FF3737"/>
                </a:solidFill>
                <a:latin typeface="Calibri"/>
                <a:ea typeface="Calibri"/>
                <a:cs typeface="Calibri"/>
                <a:sym typeface="Calibri"/>
              </a:rPr>
              <a:t> </a:t>
            </a:r>
            <a:r>
              <a:rPr lang="en-US" sz="4800" b="1" i="1" dirty="0">
                <a:solidFill>
                  <a:srgbClr val="FF3737"/>
                </a:solidFill>
                <a:latin typeface="Calibri"/>
                <a:ea typeface="Calibri"/>
                <a:cs typeface="Calibri"/>
                <a:sym typeface="Calibri"/>
              </a:rPr>
              <a:t>2</a:t>
            </a:r>
            <a:r>
              <a:rPr lang="en-US" sz="4800" b="1" i="1" strike="noStrike" dirty="0">
                <a:solidFill>
                  <a:srgbClr val="FF3737"/>
                </a:solidFill>
                <a:latin typeface="Calibri"/>
                <a:ea typeface="Calibri"/>
                <a:cs typeface="Calibri"/>
                <a:sym typeface="Calibri"/>
              </a:rPr>
              <a:t> :</a:t>
            </a:r>
            <a:endParaRPr sz="4800" b="0" strike="noStrike" dirty="0">
              <a:solidFill>
                <a:schemeClr val="dk1"/>
              </a:solidFill>
              <a:latin typeface="Arial"/>
              <a:ea typeface="Arial"/>
              <a:cs typeface="Arial"/>
              <a:sym typeface="Arial"/>
            </a:endParaRPr>
          </a:p>
        </p:txBody>
      </p:sp>
      <p:grpSp>
        <p:nvGrpSpPr>
          <p:cNvPr id="803" name="Google Shape;803;p12"/>
          <p:cNvGrpSpPr/>
          <p:nvPr/>
        </p:nvGrpSpPr>
        <p:grpSpPr>
          <a:xfrm>
            <a:off x="5867400" y="1981201"/>
            <a:ext cx="5486399" cy="3429000"/>
            <a:chOff x="5894486" y="1770109"/>
            <a:chExt cx="5259520" cy="365051"/>
          </a:xfrm>
        </p:grpSpPr>
        <p:sp>
          <p:nvSpPr>
            <p:cNvPr id="804" name="Google Shape;804;p12"/>
            <p:cNvSpPr/>
            <p:nvPr/>
          </p:nvSpPr>
          <p:spPr>
            <a:xfrm>
              <a:off x="5894486" y="1770109"/>
              <a:ext cx="5259520" cy="32422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Tổng</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quan</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về</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Deep Learning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và</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ứng</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dụng</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trong</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các</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bài</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toán</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sinh</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4800" b="0" strike="noStrike" dirty="0" err="1">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học</a:t>
              </a:r>
              <a:r>
                <a:rPr lang="en-US" sz="4800" b="0" strike="noStrike" dirty="0">
                  <a:solidFill>
                    <a:srgbClr val="FF0000"/>
                  </a:solidFill>
                  <a:latin typeface="Calibri" panose="020F0502020204030204" pitchFamily="34" charset="0"/>
                  <a:ea typeface="Calibri" panose="020F0502020204030204" pitchFamily="34" charset="0"/>
                  <a:cs typeface="Calibri" panose="020F0502020204030204" pitchFamily="34" charset="0"/>
                  <a:sym typeface="Arial"/>
                </a:rPr>
                <a:t> </a:t>
              </a:r>
            </a:p>
          </p:txBody>
        </p:sp>
        <p:sp>
          <p:nvSpPr>
            <p:cNvPr id="805" name="Google Shape;805;p12"/>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0" i="1" strike="noStrike">
                  <a:solidFill>
                    <a:srgbClr val="FFFFFF"/>
                  </a:solidFill>
                  <a:latin typeface="Calibri"/>
                  <a:ea typeface="Calibri"/>
                  <a:cs typeface="Calibri"/>
                  <a:sym typeface="Calibri"/>
                </a:rPr>
                <a:t>1</a:t>
              </a:r>
              <a:endParaRPr sz="1800" b="0" strike="noStrike">
                <a:solidFill>
                  <a:schemeClr val="dk1"/>
                </a:solidFill>
                <a:latin typeface="Arial"/>
                <a:ea typeface="Arial"/>
                <a:cs typeface="Arial"/>
                <a:sym typeface="Arial"/>
              </a:endParaRPr>
            </a:p>
          </p:txBody>
        </p:sp>
      </p:grpSp>
      <p:sp>
        <p:nvSpPr>
          <p:cNvPr id="807" name="Google Shape;807;p12"/>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
          <p:cNvSpPr/>
          <p:nvPr/>
        </p:nvSpPr>
        <p:spPr>
          <a:xfrm>
            <a:off x="766440" y="1781640"/>
            <a:ext cx="214668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2876040" y="3915360"/>
            <a:ext cx="218484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5019480" y="1767960"/>
            <a:ext cx="217476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9276840" y="1779840"/>
            <a:ext cx="218340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927360" y="4388040"/>
            <a:ext cx="1809360" cy="96516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200" b="0" strike="noStrike">
                <a:solidFill>
                  <a:srgbClr val="FFFFFF"/>
                </a:solidFill>
                <a:latin typeface="Arial"/>
                <a:ea typeface="Arial"/>
                <a:cs typeface="Arial"/>
                <a:sym typeface="Arial"/>
              </a:rPr>
              <a:t>click to add your text here click to add your text here click to add your text here.</a:t>
            </a:r>
            <a:endParaRPr sz="1200" b="0" strike="noStrike">
              <a:solidFill>
                <a:schemeClr val="dk1"/>
              </a:solidFill>
              <a:latin typeface="Arial"/>
              <a:ea typeface="Arial"/>
              <a:cs typeface="Arial"/>
              <a:sym typeface="Arial"/>
            </a:endParaRPr>
          </a:p>
        </p:txBody>
      </p:sp>
      <p:grpSp>
        <p:nvGrpSpPr>
          <p:cNvPr id="577" name="Google Shape;577;p5"/>
          <p:cNvGrpSpPr/>
          <p:nvPr/>
        </p:nvGrpSpPr>
        <p:grpSpPr>
          <a:xfrm>
            <a:off x="5472720" y="1306800"/>
            <a:ext cx="6566880" cy="2094120"/>
            <a:chOff x="5472720" y="1306800"/>
            <a:chExt cx="6033600" cy="2094120"/>
          </a:xfrm>
        </p:grpSpPr>
        <p:sp>
          <p:nvSpPr>
            <p:cNvPr id="578" name="Google Shape;578;p5"/>
            <p:cNvSpPr/>
            <p:nvPr/>
          </p:nvSpPr>
          <p:spPr>
            <a:xfrm>
              <a:off x="5472720" y="1306800"/>
              <a:ext cx="6033600" cy="20941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5580360" y="1353011"/>
              <a:ext cx="5864657" cy="1568206"/>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2000" b="0" strike="noStrike" dirty="0">
                  <a:solidFill>
                    <a:srgbClr val="FFFFFF"/>
                  </a:solidFill>
                  <a:latin typeface="Times New Roman"/>
                  <a:ea typeface="Times New Roman"/>
                  <a:cs typeface="Times New Roman"/>
                  <a:sym typeface="Times New Roman"/>
                </a:rPr>
                <a:t>S</a:t>
              </a:r>
              <a:r>
                <a:rPr lang="vi-VN" sz="2000" b="0" strike="noStrike" dirty="0">
                  <a:solidFill>
                    <a:srgbClr val="FFFFFF"/>
                  </a:solidFill>
                  <a:latin typeface="Times New Roman"/>
                  <a:ea typeface="Times New Roman"/>
                  <a:cs typeface="Times New Roman"/>
                  <a:sym typeface="Times New Roman"/>
                </a:rPr>
                <a:t>ự phát triển nhanh chóng của Deep Learning đã mở ra những cơ hội mới trong việc phân tích dữ liệu y học phức tạp. Việc áp dụng Deep Learning vào lĩnh vực y học và dự đoán quan hệ thuốc - bệnh mang lại nhiều lợi ích quan trọng.</a:t>
              </a:r>
              <a:endParaRPr lang="vi-VN" sz="2000" b="0" strike="noStrike" dirty="0">
                <a:solidFill>
                  <a:schemeClr val="dk1"/>
                </a:solidFill>
                <a:latin typeface="Arial"/>
                <a:ea typeface="Arial"/>
                <a:cs typeface="Arial"/>
                <a:sym typeface="Arial"/>
              </a:endParaRPr>
            </a:p>
          </p:txBody>
        </p:sp>
      </p:grpSp>
      <p:sp>
        <p:nvSpPr>
          <p:cNvPr id="580" name="Google Shape;580;p5"/>
          <p:cNvSpPr/>
          <p:nvPr/>
        </p:nvSpPr>
        <p:spPr>
          <a:xfrm>
            <a:off x="8149680" y="4361400"/>
            <a:ext cx="3238200" cy="3952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2106719" y="456480"/>
            <a:ext cx="9542356" cy="1198875"/>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dirty="0">
                <a:solidFill>
                  <a:srgbClr val="FF3737"/>
                </a:solidFill>
                <a:latin typeface="Calibri"/>
                <a:ea typeface="Calibri"/>
                <a:cs typeface="Calibri"/>
                <a:sym typeface="Calibri"/>
              </a:rPr>
              <a:t>2</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Tổng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quan</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về</a:t>
            </a:r>
            <a:r>
              <a:rPr lang="en-US" sz="2400" b="1" strike="noStrike" dirty="0">
                <a:solidFill>
                  <a:srgbClr val="FF3737"/>
                </a:solidFill>
                <a:latin typeface="Calibri"/>
                <a:ea typeface="Calibri"/>
                <a:cs typeface="Calibri"/>
                <a:sym typeface="Calibri"/>
              </a:rPr>
              <a:t> Deep Learning </a:t>
            </a:r>
            <a:r>
              <a:rPr lang="en-US" sz="2400" b="1" strike="noStrike" dirty="0" err="1">
                <a:solidFill>
                  <a:srgbClr val="FF3737"/>
                </a:solidFill>
                <a:latin typeface="Calibri"/>
                <a:ea typeface="Calibri"/>
                <a:cs typeface="Calibri"/>
                <a:sym typeface="Calibri"/>
              </a:rPr>
              <a:t>và</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ứng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dụng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trong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các</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bài</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toán</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sinh</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học</a:t>
            </a:r>
            <a:r>
              <a:rPr lang="en-US" sz="2400" b="1" strike="noStrike" dirty="0">
                <a:solidFill>
                  <a:srgbClr val="FF3737"/>
                </a:solidFill>
                <a:latin typeface="Calibri"/>
                <a:ea typeface="Calibri"/>
                <a:cs typeface="Calibri"/>
                <a:sym typeface="Calibri"/>
              </a:rPr>
              <a:t> </a:t>
            </a:r>
          </a:p>
          <a:p>
            <a:pPr marL="0" marR="0" lvl="0" indent="0" algn="l" rtl="0">
              <a:lnSpc>
                <a:spcPct val="100000"/>
              </a:lnSpc>
              <a:spcBef>
                <a:spcPts val="0"/>
              </a:spcBef>
              <a:spcAft>
                <a:spcPts val="0"/>
              </a:spcAft>
              <a:buNone/>
            </a:pPr>
            <a:endParaRPr lang="en-US" sz="2400" b="1" strike="noStrike" dirty="0">
              <a:solidFill>
                <a:srgbClr val="FF3737"/>
              </a:solidFill>
              <a:latin typeface="Calibri"/>
              <a:ea typeface="Calibri"/>
              <a:cs typeface="Calibri"/>
              <a:sym typeface="Calibri"/>
            </a:endParaRPr>
          </a:p>
          <a:p>
            <a:pPr marL="0" marR="0" lvl="0" indent="0" algn="l" rtl="0">
              <a:lnSpc>
                <a:spcPct val="100000"/>
              </a:lnSpc>
              <a:spcBef>
                <a:spcPts val="0"/>
              </a:spcBef>
              <a:spcAft>
                <a:spcPts val="0"/>
              </a:spcAft>
              <a:buNone/>
            </a:pPr>
            <a:endParaRPr lang="en-US" sz="2400" b="0" strike="noStrike" dirty="0">
              <a:solidFill>
                <a:schemeClr val="dk1"/>
              </a:solidFill>
              <a:latin typeface="Arial"/>
              <a:ea typeface="Arial"/>
              <a:cs typeface="Arial"/>
              <a:sym typeface="Arial"/>
            </a:endParaRPr>
          </a:p>
        </p:txBody>
      </p:sp>
      <p:pic>
        <p:nvPicPr>
          <p:cNvPr id="1028" name="Picture 4">
            <a:extLst>
              <a:ext uri="{FF2B5EF4-FFF2-40B4-BE49-F238E27FC236}">
                <a16:creationId xmlns:a16="http://schemas.microsoft.com/office/drawing/2014/main" id="{02194CDF-62E5-42CF-B315-A7E26FEF3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21" y="1306800"/>
            <a:ext cx="5036088" cy="20920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8FF7D5E-AF9B-48FD-BED1-666BADCD0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20" y="3598560"/>
            <a:ext cx="5036087" cy="26262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824C1D0-3EF0-4B01-BD19-E21A969267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2720" y="3598560"/>
            <a:ext cx="6566880" cy="26262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5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
          <p:cNvSpPr/>
          <p:nvPr/>
        </p:nvSpPr>
        <p:spPr>
          <a:xfrm>
            <a:off x="766440" y="1781640"/>
            <a:ext cx="214668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5485175" y="3162239"/>
            <a:ext cx="6554424" cy="3360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Calibri" panose="020F0502020204030204" pitchFamily="34" charset="0"/>
                <a:ea typeface="Calibri" panose="020F0502020204030204" pitchFamily="34" charset="0"/>
                <a:cs typeface="Calibri" panose="020F0502020204030204" pitchFamily="34" charset="0"/>
              </a:rPr>
              <a:t>Convolutional Neural Network</a:t>
            </a:r>
          </a:p>
        </p:txBody>
      </p:sp>
      <p:sp>
        <p:nvSpPr>
          <p:cNvPr id="574" name="Google Shape;574;p5"/>
          <p:cNvSpPr/>
          <p:nvPr/>
        </p:nvSpPr>
        <p:spPr>
          <a:xfrm>
            <a:off x="5019480" y="1767960"/>
            <a:ext cx="217476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9276840" y="1779840"/>
            <a:ext cx="218340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927360" y="4388040"/>
            <a:ext cx="1809360" cy="96516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200" b="0" strike="noStrike">
                <a:solidFill>
                  <a:srgbClr val="FFFFFF"/>
                </a:solidFill>
                <a:latin typeface="Arial"/>
                <a:ea typeface="Arial"/>
                <a:cs typeface="Arial"/>
                <a:sym typeface="Arial"/>
              </a:rPr>
              <a:t>click to add your text here click to add your text here click to add your text here.</a:t>
            </a:r>
            <a:endParaRPr sz="1200" b="0" strike="noStrike">
              <a:solidFill>
                <a:schemeClr val="dk1"/>
              </a:solidFill>
              <a:latin typeface="Arial"/>
              <a:ea typeface="Arial"/>
              <a:cs typeface="Arial"/>
              <a:sym typeface="Arial"/>
            </a:endParaRPr>
          </a:p>
        </p:txBody>
      </p:sp>
      <p:sp>
        <p:nvSpPr>
          <p:cNvPr id="580" name="Google Shape;580;p5"/>
          <p:cNvSpPr/>
          <p:nvPr/>
        </p:nvSpPr>
        <p:spPr>
          <a:xfrm>
            <a:off x="8149680" y="4361400"/>
            <a:ext cx="3238200" cy="3952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2106719" y="456480"/>
            <a:ext cx="9542356" cy="1198875"/>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dirty="0">
                <a:solidFill>
                  <a:srgbClr val="FF3737"/>
                </a:solidFill>
                <a:latin typeface="Calibri"/>
                <a:ea typeface="Calibri"/>
                <a:cs typeface="Calibri"/>
                <a:sym typeface="Calibri"/>
              </a:rPr>
              <a:t>2</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Tổng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quan</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về</a:t>
            </a:r>
            <a:r>
              <a:rPr lang="en-US" sz="2400" b="1" strike="noStrike" dirty="0">
                <a:solidFill>
                  <a:srgbClr val="FF3737"/>
                </a:solidFill>
                <a:latin typeface="Calibri"/>
                <a:ea typeface="Calibri"/>
                <a:cs typeface="Calibri"/>
                <a:sym typeface="Calibri"/>
              </a:rPr>
              <a:t> Deep Learning </a:t>
            </a:r>
            <a:r>
              <a:rPr lang="en-US" sz="2400" b="1" strike="noStrike" dirty="0" err="1">
                <a:solidFill>
                  <a:srgbClr val="FF3737"/>
                </a:solidFill>
                <a:latin typeface="Calibri"/>
                <a:ea typeface="Calibri"/>
                <a:cs typeface="Calibri"/>
                <a:sym typeface="Calibri"/>
              </a:rPr>
              <a:t>và</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ứng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dụng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trong</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các</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bài</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toán</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sinh</a:t>
            </a:r>
            <a:r>
              <a:rPr lang="en-US" sz="2400" b="1" strike="noStrike" dirty="0">
                <a:solidFill>
                  <a:srgbClr val="FF3737"/>
                </a:solidFill>
                <a:latin typeface="Calibri"/>
                <a:ea typeface="Calibri"/>
                <a:cs typeface="Calibri"/>
                <a:sym typeface="Calibri"/>
              </a:rPr>
              <a:t> </a:t>
            </a:r>
            <a:r>
              <a:rPr lang="en-US" sz="2400" b="1" strike="noStrike" dirty="0" err="1">
                <a:solidFill>
                  <a:srgbClr val="FF3737"/>
                </a:solidFill>
                <a:latin typeface="Calibri"/>
                <a:ea typeface="Calibri"/>
                <a:cs typeface="Calibri"/>
                <a:sym typeface="Calibri"/>
              </a:rPr>
              <a:t>học</a:t>
            </a:r>
            <a:r>
              <a:rPr lang="en-US" sz="2400" b="1" strike="noStrike" dirty="0">
                <a:solidFill>
                  <a:srgbClr val="FF3737"/>
                </a:solidFill>
                <a:latin typeface="Calibri"/>
                <a:ea typeface="Calibri"/>
                <a:cs typeface="Calibri"/>
                <a:sym typeface="Calibri"/>
              </a:rPr>
              <a:t> </a:t>
            </a:r>
          </a:p>
          <a:p>
            <a:pPr marL="0" marR="0" lvl="0" indent="0" algn="l" rtl="0">
              <a:lnSpc>
                <a:spcPct val="100000"/>
              </a:lnSpc>
              <a:spcBef>
                <a:spcPts val="0"/>
              </a:spcBef>
              <a:spcAft>
                <a:spcPts val="0"/>
              </a:spcAft>
              <a:buNone/>
            </a:pPr>
            <a:endParaRPr lang="en-US" sz="2400" b="1" strike="noStrike" dirty="0">
              <a:solidFill>
                <a:srgbClr val="FF3737"/>
              </a:solidFill>
              <a:latin typeface="Calibri"/>
              <a:ea typeface="Calibri"/>
              <a:cs typeface="Calibri"/>
              <a:sym typeface="Calibri"/>
            </a:endParaRPr>
          </a:p>
          <a:p>
            <a:pPr marL="0" marR="0" lvl="0" indent="0" algn="l" rtl="0">
              <a:lnSpc>
                <a:spcPct val="100000"/>
              </a:lnSpc>
              <a:spcBef>
                <a:spcPts val="0"/>
              </a:spcBef>
              <a:spcAft>
                <a:spcPts val="0"/>
              </a:spcAft>
              <a:buNone/>
            </a:pPr>
            <a:endParaRPr lang="en-US" sz="2400" b="0" strike="noStrike" dirty="0">
              <a:solidFill>
                <a:schemeClr val="dk1"/>
              </a:solidFill>
              <a:latin typeface="Arial"/>
              <a:ea typeface="Arial"/>
              <a:cs typeface="Arial"/>
              <a:sym typeface="Arial"/>
            </a:endParaRPr>
          </a:p>
        </p:txBody>
      </p:sp>
      <p:pic>
        <p:nvPicPr>
          <p:cNvPr id="15" name="Picture 14" descr="A diagram of a network&#10;&#10;Description automatically generated">
            <a:extLst>
              <a:ext uri="{FF2B5EF4-FFF2-40B4-BE49-F238E27FC236}">
                <a16:creationId xmlns:a16="http://schemas.microsoft.com/office/drawing/2014/main" id="{41E29D6B-C68A-4C4C-B12B-2B8F662D4FA9}"/>
              </a:ext>
              <a:ext uri="{C183D7F6-B498-43B3-948B-1728B52AA6E4}">
                <adec:decorative xmlns:adec="http://schemas.microsoft.com/office/drawing/2017/decorative" val="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4739" y="1222994"/>
            <a:ext cx="4445341" cy="4501531"/>
          </a:xfrm>
          <a:prstGeom prst="rect">
            <a:avLst/>
          </a:prstGeom>
          <a:noFill/>
          <a:ln>
            <a:noFill/>
          </a:ln>
        </p:spPr>
      </p:pic>
      <p:pic>
        <p:nvPicPr>
          <p:cNvPr id="16" name="Picture 15" descr="undefined">
            <a:extLst>
              <a:ext uri="{FF2B5EF4-FFF2-40B4-BE49-F238E27FC236}">
                <a16:creationId xmlns:a16="http://schemas.microsoft.com/office/drawing/2014/main" id="{4D8EC164-AE5C-473E-B7BD-36CEDBAF737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485176" y="1222994"/>
            <a:ext cx="6554423" cy="1939245"/>
          </a:xfrm>
          <a:prstGeom prst="rect">
            <a:avLst/>
          </a:prstGeom>
          <a:noFill/>
          <a:ln>
            <a:noFill/>
          </a:ln>
        </p:spPr>
      </p:pic>
      <p:sp>
        <p:nvSpPr>
          <p:cNvPr id="18" name="Google Shape;573;p5">
            <a:extLst>
              <a:ext uri="{FF2B5EF4-FFF2-40B4-BE49-F238E27FC236}">
                <a16:creationId xmlns:a16="http://schemas.microsoft.com/office/drawing/2014/main" id="{A8274515-88C7-4658-B143-7D8D7BB5A1F8}"/>
              </a:ext>
            </a:extLst>
          </p:cNvPr>
          <p:cNvSpPr/>
          <p:nvPr/>
        </p:nvSpPr>
        <p:spPr>
          <a:xfrm>
            <a:off x="767939" y="5876924"/>
            <a:ext cx="4445341" cy="3360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Calibri" panose="020F0502020204030204" pitchFamily="34" charset="0"/>
                <a:ea typeface="Calibri" panose="020F0502020204030204" pitchFamily="34" charset="0"/>
                <a:cs typeface="Calibri" panose="020F0502020204030204" pitchFamily="34" charset="0"/>
              </a:rPr>
              <a:t>Deep </a:t>
            </a:r>
            <a:r>
              <a:rPr lang="en-US" sz="1800" dirty="0" err="1">
                <a:latin typeface="Calibri" panose="020F0502020204030204" pitchFamily="34" charset="0"/>
                <a:ea typeface="Calibri" panose="020F0502020204030204" pitchFamily="34" charset="0"/>
                <a:cs typeface="Calibri" panose="020F0502020204030204" pitchFamily="34" charset="0"/>
              </a:rPr>
              <a:t>FeedForward</a:t>
            </a:r>
            <a:r>
              <a:rPr lang="en-US" sz="1800" dirty="0">
                <a:latin typeface="Calibri" panose="020F0502020204030204" pitchFamily="34" charset="0"/>
                <a:ea typeface="Calibri" panose="020F0502020204030204" pitchFamily="34" charset="0"/>
                <a:cs typeface="Calibri" panose="020F0502020204030204" pitchFamily="34" charset="0"/>
              </a:rPr>
              <a:t> Neural Network</a:t>
            </a:r>
          </a:p>
        </p:txBody>
      </p:sp>
      <p:pic>
        <p:nvPicPr>
          <p:cNvPr id="4" name="Picture 3">
            <a:extLst>
              <a:ext uri="{FF2B5EF4-FFF2-40B4-BE49-F238E27FC236}">
                <a16:creationId xmlns:a16="http://schemas.microsoft.com/office/drawing/2014/main" id="{4BDFE098-8493-4E2A-AD07-1FA1E82CA964}"/>
              </a:ext>
            </a:extLst>
          </p:cNvPr>
          <p:cNvPicPr>
            <a:picLocks noChangeAspect="1"/>
          </p:cNvPicPr>
          <p:nvPr/>
        </p:nvPicPr>
        <p:blipFill>
          <a:blip r:embed="rId5"/>
          <a:stretch>
            <a:fillRect/>
          </a:stretch>
        </p:blipFill>
        <p:spPr>
          <a:xfrm>
            <a:off x="5485174" y="3594600"/>
            <a:ext cx="6554423" cy="2221424"/>
          </a:xfrm>
          <a:prstGeom prst="rect">
            <a:avLst/>
          </a:prstGeom>
        </p:spPr>
      </p:pic>
      <p:sp>
        <p:nvSpPr>
          <p:cNvPr id="23" name="Google Shape;573;p5">
            <a:extLst>
              <a:ext uri="{FF2B5EF4-FFF2-40B4-BE49-F238E27FC236}">
                <a16:creationId xmlns:a16="http://schemas.microsoft.com/office/drawing/2014/main" id="{5A95AA57-5EDD-4325-835F-8BC76EA40853}"/>
              </a:ext>
            </a:extLst>
          </p:cNvPr>
          <p:cNvSpPr/>
          <p:nvPr/>
        </p:nvSpPr>
        <p:spPr>
          <a:xfrm>
            <a:off x="5485174" y="5864325"/>
            <a:ext cx="6554423" cy="3360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kern="0" dirty="0">
                <a:effectLst/>
                <a:latin typeface="Calibri" panose="020F0502020204030204" pitchFamily="34" charset="0"/>
                <a:ea typeface="Calibri" panose="020F0502020204030204" pitchFamily="34" charset="0"/>
                <a:cs typeface="Calibri" panose="020F0502020204030204" pitchFamily="34" charset="0"/>
              </a:rPr>
              <a:t>Recurrent Neural Networks</a:t>
            </a:r>
            <a:r>
              <a:rPr lang="en-US" sz="18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107194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73"/>
                                        </p:tgtEl>
                                        <p:attrNameLst>
                                          <p:attrName>style.visibility</p:attrName>
                                        </p:attrNameLst>
                                      </p:cBhvr>
                                      <p:to>
                                        <p:strVal val="visible"/>
                                      </p:to>
                                    </p:set>
                                    <p:animEffect transition="in" filter="fade">
                                      <p:cBhvr>
                                        <p:cTn id="25" dur="1000"/>
                                        <p:tgtEl>
                                          <p:spTgt spid="573"/>
                                        </p:tgtEl>
                                      </p:cBhvr>
                                    </p:animEffect>
                                    <p:anim calcmode="lin" valueType="num">
                                      <p:cBhvr>
                                        <p:cTn id="26" dur="1000" fill="hold"/>
                                        <p:tgtEl>
                                          <p:spTgt spid="573"/>
                                        </p:tgtEl>
                                        <p:attrNameLst>
                                          <p:attrName>ppt_x</p:attrName>
                                        </p:attrNameLst>
                                      </p:cBhvr>
                                      <p:tavLst>
                                        <p:tav tm="0">
                                          <p:val>
                                            <p:strVal val="#ppt_x"/>
                                          </p:val>
                                        </p:tav>
                                        <p:tav tm="100000">
                                          <p:val>
                                            <p:strVal val="#ppt_x"/>
                                          </p:val>
                                        </p:tav>
                                      </p:tavLst>
                                    </p:anim>
                                    <p:anim calcmode="lin" valueType="num">
                                      <p:cBhvr>
                                        <p:cTn id="27" dur="1000" fill="hold"/>
                                        <p:tgtEl>
                                          <p:spTgt spid="57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0"/>
      <p:bldP spid="18"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lvl="0" algn="ct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2.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Tổng</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quan</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về</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Deep Learning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và</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ứng</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dụng</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trong</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các</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bài</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toán</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sinh</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ea typeface="Calibri" panose="020F0502020204030204" pitchFamily="34" charset="0"/>
                <a:cs typeface="Calibri" panose="020F0502020204030204" pitchFamily="34" charset="0"/>
              </a:rPr>
              <a:t>học</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 </a:t>
            </a:r>
          </a:p>
        </p:txBody>
      </p:sp>
      <p:sp>
        <p:nvSpPr>
          <p:cNvPr id="628" name="Google Shape;628;p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Đồ án tốt nghiệp</a:t>
            </a:r>
            <a:endParaRPr sz="180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A024F5AD-2B37-4558-B6DC-BBDCDCCFF5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0907" y="2376561"/>
            <a:ext cx="4561523" cy="2558415"/>
          </a:xfrm>
          <a:prstGeom prst="rect">
            <a:avLst/>
          </a:prstGeom>
          <a:noFill/>
          <a:ln>
            <a:noFill/>
          </a:ln>
        </p:spPr>
      </p:pic>
      <p:pic>
        <p:nvPicPr>
          <p:cNvPr id="7" name="Picture 6" descr="A diagram of a curve&#10;&#10;Description automatically generated">
            <a:extLst>
              <a:ext uri="{FF2B5EF4-FFF2-40B4-BE49-F238E27FC236}">
                <a16:creationId xmlns:a16="http://schemas.microsoft.com/office/drawing/2014/main" id="{B9EDD75B-0A10-4714-9299-1654DF8AADD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61971" y="1203959"/>
            <a:ext cx="4310829" cy="2175585"/>
          </a:xfrm>
          <a:prstGeom prst="rect">
            <a:avLst/>
          </a:prstGeom>
          <a:noFill/>
          <a:ln>
            <a:noFill/>
          </a:ln>
        </p:spPr>
      </p:pic>
      <p:pic>
        <p:nvPicPr>
          <p:cNvPr id="8" name="Picture 7" descr="A graph showing a line&#10;&#10;Description automatically generated with medium confidence">
            <a:extLst>
              <a:ext uri="{FF2B5EF4-FFF2-40B4-BE49-F238E27FC236}">
                <a16:creationId xmlns:a16="http://schemas.microsoft.com/office/drawing/2014/main" id="{7C148D5D-8F0F-48D6-AF9E-A870C0DBD48C}"/>
              </a:ext>
            </a:extLst>
          </p:cNvPr>
          <p:cNvPicPr/>
          <p:nvPr/>
        </p:nvPicPr>
        <p:blipFill>
          <a:blip r:embed="rId5"/>
          <a:stretch>
            <a:fillRect/>
          </a:stretch>
        </p:blipFill>
        <p:spPr>
          <a:xfrm>
            <a:off x="6842507" y="3911390"/>
            <a:ext cx="4129723" cy="2330810"/>
          </a:xfrm>
          <a:prstGeom prst="rect">
            <a:avLst/>
          </a:prstGeom>
        </p:spPr>
      </p:pic>
      <p:sp>
        <p:nvSpPr>
          <p:cNvPr id="9" name="Google Shape;573;p5">
            <a:extLst>
              <a:ext uri="{FF2B5EF4-FFF2-40B4-BE49-F238E27FC236}">
                <a16:creationId xmlns:a16="http://schemas.microsoft.com/office/drawing/2014/main" id="{6AE621A9-E1B8-4D1B-BAA4-4C64025E91EB}"/>
              </a:ext>
            </a:extLst>
          </p:cNvPr>
          <p:cNvSpPr/>
          <p:nvPr/>
        </p:nvSpPr>
        <p:spPr>
          <a:xfrm>
            <a:off x="767939" y="5153024"/>
            <a:ext cx="4445341" cy="3360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Calibri" panose="020F0502020204030204" pitchFamily="34" charset="0"/>
                <a:ea typeface="Calibri" panose="020F0502020204030204" pitchFamily="34" charset="0"/>
                <a:cs typeface="Calibri" panose="020F0502020204030204" pitchFamily="34" charset="0"/>
              </a:rPr>
              <a:t>Confusion Matrix</a:t>
            </a:r>
          </a:p>
        </p:txBody>
      </p:sp>
      <p:sp>
        <p:nvSpPr>
          <p:cNvPr id="12" name="Google Shape;573;p5">
            <a:extLst>
              <a:ext uri="{FF2B5EF4-FFF2-40B4-BE49-F238E27FC236}">
                <a16:creationId xmlns:a16="http://schemas.microsoft.com/office/drawing/2014/main" id="{32E933C9-DAF7-47DB-ACC2-26BFEC19603C}"/>
              </a:ext>
            </a:extLst>
          </p:cNvPr>
          <p:cNvSpPr/>
          <p:nvPr/>
        </p:nvSpPr>
        <p:spPr>
          <a:xfrm>
            <a:off x="6842507" y="6214099"/>
            <a:ext cx="4445341" cy="3360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Calibri" panose="020F0502020204030204" pitchFamily="34" charset="0"/>
                <a:ea typeface="Calibri" panose="020F0502020204030204" pitchFamily="34" charset="0"/>
                <a:cs typeface="Calibri" panose="020F0502020204030204" pitchFamily="34" charset="0"/>
              </a:rPr>
              <a:t>AUPR</a:t>
            </a:r>
          </a:p>
        </p:txBody>
      </p:sp>
      <p:sp>
        <p:nvSpPr>
          <p:cNvPr id="13" name="Google Shape;573;p5">
            <a:extLst>
              <a:ext uri="{FF2B5EF4-FFF2-40B4-BE49-F238E27FC236}">
                <a16:creationId xmlns:a16="http://schemas.microsoft.com/office/drawing/2014/main" id="{4B4EC9B0-B13E-48F3-8AC7-F079CA38BD1F}"/>
              </a:ext>
            </a:extLst>
          </p:cNvPr>
          <p:cNvSpPr/>
          <p:nvPr/>
        </p:nvSpPr>
        <p:spPr>
          <a:xfrm>
            <a:off x="6813931" y="3540627"/>
            <a:ext cx="4445341" cy="3360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Calibri" panose="020F0502020204030204" pitchFamily="34" charset="0"/>
                <a:ea typeface="Calibri" panose="020F0502020204030204" pitchFamily="34" charset="0"/>
                <a:cs typeface="Calibri" panose="020F0502020204030204" pitchFamily="34" charset="0"/>
              </a:rPr>
              <a:t>AUROC</a:t>
            </a:r>
          </a:p>
        </p:txBody>
      </p:sp>
    </p:spTree>
    <p:extLst>
      <p:ext uri="{BB962C8B-B14F-4D97-AF65-F5344CB8AC3E}">
        <p14:creationId xmlns:p14="http://schemas.microsoft.com/office/powerpoint/2010/main" val="33620591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theme/theme1.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4289</TotalTime>
  <Words>3518</Words>
  <Application>Microsoft Office PowerPoint</Application>
  <PresentationFormat>Widescreen</PresentationFormat>
  <Paragraphs>275</Paragraphs>
  <Slides>21</Slides>
  <Notes>21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21</vt:i4>
      </vt:variant>
    </vt:vector>
  </HeadingPairs>
  <TitlesOfParts>
    <vt:vector size="31" baseType="lpstr">
      <vt:lpstr>Times New Roman</vt:lpstr>
      <vt:lpstr>Century Gothic</vt:lpstr>
      <vt:lpstr>Calibri</vt:lpstr>
      <vt:lpstr>Microsoft Yahei</vt:lpstr>
      <vt:lpstr>Arial</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逆流的小鱼</dc:creator>
  <cp:lastModifiedBy>Back to</cp:lastModifiedBy>
  <cp:revision>102</cp:revision>
  <dcterms:created xsi:type="dcterms:W3CDTF">2017-11-02T08:38:29Z</dcterms:created>
  <dcterms:modified xsi:type="dcterms:W3CDTF">2023-09-24T00:40:34Z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